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71" r:id="rId2"/>
    <p:sldId id="350" r:id="rId3"/>
    <p:sldId id="374" r:id="rId4"/>
    <p:sldId id="370" r:id="rId5"/>
    <p:sldId id="366" r:id="rId6"/>
    <p:sldId id="360" r:id="rId7"/>
    <p:sldId id="369" r:id="rId8"/>
    <p:sldId id="349" r:id="rId9"/>
    <p:sldId id="365" r:id="rId10"/>
    <p:sldId id="368" r:id="rId11"/>
    <p:sldId id="361" r:id="rId12"/>
    <p:sldId id="358" r:id="rId13"/>
    <p:sldId id="362" r:id="rId14"/>
    <p:sldId id="363" r:id="rId15"/>
    <p:sldId id="357" r:id="rId16"/>
    <p:sldId id="364" r:id="rId17"/>
    <p:sldId id="354" r:id="rId18"/>
    <p:sldId id="375" r:id="rId19"/>
    <p:sldId id="372" r:id="rId20"/>
    <p:sldId id="376" r:id="rId21"/>
    <p:sldId id="373" r:id="rId22"/>
    <p:sldId id="379" r:id="rId23"/>
    <p:sldId id="378" r:id="rId24"/>
    <p:sldId id="353" r:id="rId25"/>
    <p:sldId id="377" r:id="rId26"/>
  </p:sldIdLst>
  <p:sldSz cx="9144000" cy="5143500" type="screen16x9"/>
  <p:notesSz cx="6810375" cy="9942513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3">
          <p15:clr>
            <a:srgbClr val="A4A3A4"/>
          </p15:clr>
        </p15:guide>
        <p15:guide id="2" orient="horz" pos="1755">
          <p15:clr>
            <a:srgbClr val="A4A3A4"/>
          </p15:clr>
        </p15:guide>
        <p15:guide id="3" orient="horz" pos="2174">
          <p15:clr>
            <a:srgbClr val="A4A3A4"/>
          </p15:clr>
        </p15:guide>
        <p15:guide id="4" orient="horz" pos="3114">
          <p15:clr>
            <a:srgbClr val="A4A3A4"/>
          </p15:clr>
        </p15:guide>
        <p15:guide id="5" orient="horz" pos="2412">
          <p15:clr>
            <a:srgbClr val="A4A3A4"/>
          </p15:clr>
        </p15:guide>
        <p15:guide id="6">
          <p15:clr>
            <a:srgbClr val="A4A3A4"/>
          </p15:clr>
        </p15:guide>
        <p15:guide id="7" orient="horz">
          <p15:clr>
            <a:srgbClr val="A4A3A4"/>
          </p15:clr>
        </p15:guide>
        <p15:guide id="8" orient="horz" pos="3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inka  Erkens - Janssen" initials="KE-J" lastIdx="11" clrIdx="0"/>
  <p:cmAuthor id="1" name="Jane Smith" initials="J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D0"/>
    <a:srgbClr val="41A5BF"/>
    <a:srgbClr val="F39600"/>
    <a:srgbClr val="0086A8"/>
    <a:srgbClr val="811066"/>
    <a:srgbClr val="A5C100"/>
    <a:srgbClr val="00577E"/>
    <a:srgbClr val="FF0066"/>
    <a:srgbClr val="C7D300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138" y="96"/>
      </p:cViewPr>
      <p:guideLst>
        <p:guide orient="horz" pos="803"/>
        <p:guide orient="horz" pos="1755"/>
        <p:guide orient="horz" pos="2174"/>
        <p:guide orient="horz" pos="3114"/>
        <p:guide orient="horz" pos="2412"/>
        <p:guide/>
        <p:guide orient="horz"/>
        <p:guide orient="horz" pos="32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0685E-4C7D-43DA-A5CC-0B0D5026355F}" type="datetimeFigureOut">
              <a:rPr lang="en-GB" smtClean="0"/>
              <a:t>07/09/2022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Project related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853F6-AE1D-4F34-9804-4AB3DFEE84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5161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1F812-77C3-42B3-B29F-C106ACEB85AA}" type="datetimeFigureOut">
              <a:rPr lang="en-GB" smtClean="0"/>
              <a:t>07/09/2022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62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Project related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6360D-640D-4769-B230-0EDE5D3F7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8758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err="1"/>
              <a:t>Let’s</a:t>
            </a:r>
            <a:r>
              <a:rPr lang="nl-NL"/>
              <a:t> </a:t>
            </a:r>
            <a:r>
              <a:rPr lang="nl-NL" err="1"/>
              <a:t>all</a:t>
            </a:r>
            <a:r>
              <a:rPr lang="nl-NL"/>
              <a:t> </a:t>
            </a:r>
            <a:r>
              <a:rPr lang="nl-NL" err="1"/>
              <a:t>excel</a:t>
            </a:r>
            <a:r>
              <a:rPr lang="nl-NL"/>
              <a:t> in Excel…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360D-640D-4769-B230-0EDE5D3F7EE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166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Introductie, waarom deze presentatie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/>
              <a:t>We merken dat te weinig collega’s slimme mogelijkheden van Excel niet benutten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/>
              <a:t>Een doorkijkje van wat er kan, hoe makkelijk dat kan als je daar feeling voor hebt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/>
              <a:t>We gaan een tipje van de sluier  “we want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tell</a:t>
            </a:r>
            <a:r>
              <a:rPr lang="nl-NL"/>
              <a:t> </a:t>
            </a:r>
            <a:r>
              <a:rPr lang="nl-NL" err="1"/>
              <a:t>you</a:t>
            </a:r>
            <a:r>
              <a:rPr lang="nl-NL"/>
              <a:t> a </a:t>
            </a:r>
            <a:r>
              <a:rPr lang="nl-NL" err="1"/>
              <a:t>little</a:t>
            </a:r>
            <a:r>
              <a:rPr lang="nl-NL"/>
              <a:t> bit more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inspire</a:t>
            </a:r>
            <a:r>
              <a:rPr lang="nl-NL"/>
              <a:t> </a:t>
            </a:r>
            <a:r>
              <a:rPr lang="nl-NL" err="1"/>
              <a:t>you</a:t>
            </a:r>
            <a:r>
              <a:rPr lang="nl-NL"/>
              <a:t> </a:t>
            </a:r>
            <a:r>
              <a:rPr lang="nl-NL" err="1"/>
              <a:t>all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/>
              <a:t>Livedemo…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/>
          </a:p>
          <a:p>
            <a:pPr marL="0" indent="0">
              <a:buFont typeface="Arial" panose="020B0604020202020204" pitchFamily="34" charset="0"/>
              <a:buNone/>
            </a:pPr>
            <a:r>
              <a:rPr lang="nl-NL"/>
              <a:t>Ad 6) Macrorecorder, goed stelen is beter dan slecht verzinnen</a:t>
            </a:r>
          </a:p>
          <a:p>
            <a:r>
              <a:rPr lang="nl-NL"/>
              <a:t>Ad 7) Functies </a:t>
            </a:r>
            <a:r>
              <a:rPr lang="nl-NL" err="1"/>
              <a:t>dBround</a:t>
            </a:r>
            <a:r>
              <a:rPr lang="nl-NL"/>
              <a:t>, KDMC &gt; vastleggen kennis, eenduidig vastleggen van regelgeving</a:t>
            </a:r>
          </a:p>
          <a:p>
            <a:r>
              <a:rPr lang="nl-NL"/>
              <a:t>Ad 8) SOM-tool, </a:t>
            </a:r>
            <a:r>
              <a:rPr lang="nl-NL" err="1"/>
              <a:t>toolbox</a:t>
            </a:r>
            <a:r>
              <a:rPr lang="nl-NL"/>
              <a:t> geluid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360D-640D-4769-B230-0EDE5D3F7EE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159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360D-640D-4769-B230-0EDE5D3F7EE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923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Exter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nfopic">
            <a:extLst>
              <a:ext uri="{FF2B5EF4-FFF2-40B4-BE49-F238E27FC236}">
                <a16:creationId xmlns:a16="http://schemas.microsoft.com/office/drawing/2014/main" id="{7C475F6C-2ECB-464E-BDAB-47756BF9D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1589" y="0"/>
            <a:ext cx="9140825" cy="5141118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5"/>
          <p:cNvSpPr>
            <a:spLocks noChangeAspect="1"/>
          </p:cNvSpPr>
          <p:nvPr userDrawn="1"/>
        </p:nvSpPr>
        <p:spPr bwMode="auto">
          <a:xfrm>
            <a:off x="0" y="0"/>
            <a:ext cx="5058633" cy="5144400"/>
          </a:xfrm>
          <a:custGeom>
            <a:avLst/>
            <a:gdLst>
              <a:gd name="T0" fmla="*/ 1417 w 1417"/>
              <a:gd name="T1" fmla="*/ 0 h 1441"/>
              <a:gd name="T2" fmla="*/ 0 w 1417"/>
              <a:gd name="T3" fmla="*/ 0 h 1441"/>
              <a:gd name="T4" fmla="*/ 0 w 1417"/>
              <a:gd name="T5" fmla="*/ 1441 h 1441"/>
              <a:gd name="T6" fmla="*/ 598 w 1417"/>
              <a:gd name="T7" fmla="*/ 1441 h 1441"/>
              <a:gd name="T8" fmla="*/ 1417 w 1417"/>
              <a:gd name="T9" fmla="*/ 0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17" h="1441">
                <a:moveTo>
                  <a:pt x="141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41"/>
                  <a:pt x="0" y="1441"/>
                  <a:pt x="0" y="1441"/>
                </a:cubicBezTo>
                <a:cubicBezTo>
                  <a:pt x="0" y="1441"/>
                  <a:pt x="599" y="1441"/>
                  <a:pt x="598" y="1441"/>
                </a:cubicBezTo>
                <a:cubicBezTo>
                  <a:pt x="1259" y="419"/>
                  <a:pt x="1417" y="0"/>
                  <a:pt x="1417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50800" algn="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2627784" y="4086000"/>
            <a:ext cx="6192366" cy="888700"/>
          </a:xfrm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txBody>
          <a:bodyPr lIns="0" tIns="0" rIns="0" bIns="0" anchor="b" anchorCtr="0">
            <a:noAutofit/>
          </a:bodyPr>
          <a:lstStyle>
            <a:lvl1pPr marL="324000" indent="0">
              <a:buNone/>
              <a:defRPr sz="2000" b="1" cap="all" baseline="0">
                <a:solidFill>
                  <a:schemeClr val="accent1"/>
                </a:solidFill>
              </a:defRPr>
            </a:lvl1pPr>
            <a:lvl2pPr marL="0" indent="180975">
              <a:lnSpc>
                <a:spcPts val="1200"/>
              </a:lnSpc>
              <a:spcAft>
                <a:spcPts val="1200"/>
              </a:spcAft>
              <a:buNone/>
              <a:defRPr sz="100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None/>
              <a:defRPr sz="10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</a:t>
            </a:r>
            <a:r>
              <a:rPr lang="en-US" err="1"/>
              <a:t>SUBtitle</a:t>
            </a:r>
            <a:r>
              <a:rPr lang="en-US"/>
              <a:t>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0" y="1248868"/>
            <a:ext cx="4680150" cy="2500084"/>
          </a:xfrm>
          <a:ln>
            <a:noFill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txBody>
          <a:bodyPr lIns="0" tIns="0" rIns="0" bIns="0">
            <a:noAutofit/>
          </a:bodyPr>
          <a:lstStyle>
            <a:lvl1pPr marL="0" indent="522000">
              <a:lnSpc>
                <a:spcPts val="3500"/>
              </a:lnSpc>
              <a:buNone/>
              <a:defRPr sz="3200" b="1" i="1">
                <a:solidFill>
                  <a:schemeClr val="bg1"/>
                </a:solidFill>
              </a:defRPr>
            </a:lvl1pPr>
            <a:lvl2pPr marL="288000" indent="0">
              <a:lnSpc>
                <a:spcPts val="3500"/>
              </a:lnSpc>
              <a:buNone/>
              <a:defRPr sz="3200" b="1" i="1">
                <a:solidFill>
                  <a:schemeClr val="bg1"/>
                </a:solidFill>
              </a:defRPr>
            </a:lvl2pPr>
            <a:lvl3pPr marL="539750" indent="-539750">
              <a:lnSpc>
                <a:spcPts val="3500"/>
              </a:lnSpc>
              <a:buNone/>
              <a:defRPr sz="3200" b="1" i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here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9493AF-7F18-4B8F-AD06-104E93F45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75506"/>
            <a:ext cx="4114133" cy="1368152"/>
          </a:xfrm>
        </p:spPr>
        <p:txBody>
          <a:bodyPr anchor="b">
            <a:noAutofit/>
          </a:bodyPr>
          <a:lstStyle>
            <a:lvl1pPr algn="r" defTabSz="108000">
              <a:lnSpc>
                <a:spcPts val="3500"/>
              </a:lnSpc>
              <a:defRPr sz="3200" i="1"/>
            </a:lvl1pPr>
          </a:lstStyle>
          <a:p>
            <a:r>
              <a:rPr lang="en-US"/>
              <a:t>Add title, 2-3 lines			</a:t>
            </a:r>
            <a:endParaRPr lang="nl-NL"/>
          </a:p>
        </p:txBody>
      </p:sp>
      <p:pic>
        <p:nvPicPr>
          <p:cNvPr id="6" name="corpLogo">
            <a:extLst>
              <a:ext uri="{FF2B5EF4-FFF2-40B4-BE49-F238E27FC236}">
                <a16:creationId xmlns:a16="http://schemas.microsoft.com/office/drawing/2014/main" id="{539F7558-FE0E-4330-9357-C6AD49F99680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" y="4118401"/>
            <a:ext cx="19476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37412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fopic">
            <a:extLst>
              <a:ext uri="{FF2B5EF4-FFF2-40B4-BE49-F238E27FC236}">
                <a16:creationId xmlns:a16="http://schemas.microsoft.com/office/drawing/2014/main" id="{2F536D2B-182E-4433-BADD-D1FB2B81E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corpBackground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44000" cy="5146766"/>
          </a:xfrm>
          <a:prstGeom prst="rect">
            <a:avLst/>
          </a:prstGeom>
        </p:spPr>
      </p:pic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10000" y="1476173"/>
            <a:ext cx="6930352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91328"/>
            <a:ext cx="4986136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09244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1589" y="0"/>
            <a:ext cx="9140825" cy="5141118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3" name="corpLogo">
            <a:extLst>
              <a:ext uri="{FF2B5EF4-FFF2-40B4-BE49-F238E27FC236}">
                <a16:creationId xmlns:a16="http://schemas.microsoft.com/office/drawing/2014/main" id="{CEE070CF-B350-4F33-83B3-687BADB04C30}"/>
              </a:ext>
            </a:extLst>
          </p:cNvPr>
          <p:cNvPicPr>
            <a:picLocks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324000"/>
            <a:ext cx="19476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1786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rpBackgroun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67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76000"/>
            <a:ext cx="7138800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90800"/>
            <a:ext cx="4986000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10000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corpLogo">
            <a:extLst>
              <a:ext uri="{FF2B5EF4-FFF2-40B4-BE49-F238E27FC236}">
                <a16:creationId xmlns:a16="http://schemas.microsoft.com/office/drawing/2014/main" id="{7FBC323F-C1B6-45DF-B0E6-8AC72BADAEA6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324000"/>
            <a:ext cx="19476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09377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lIns="0" tIns="46800" rIns="0" bIns="46800"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891412"/>
            <a:ext cx="8172566" cy="3780000"/>
          </a:xfrm>
        </p:spPr>
        <p:txBody>
          <a:bodyPr lIns="0" tIns="0" rIns="0" bIns="0"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n"/>
              <a:defRPr sz="16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67160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220974"/>
            <a:ext cx="8172000" cy="3459527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815778"/>
            <a:ext cx="8172000" cy="3241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480"/>
              </a:lnSpc>
              <a:buNone/>
              <a:defRPr sz="2400" i="1"/>
            </a:lvl1pPr>
          </a:lstStyle>
          <a:p>
            <a:pPr lvl="0"/>
            <a:r>
              <a:rPr lang="en-GB"/>
              <a:t>Second Line</a:t>
            </a:r>
          </a:p>
        </p:txBody>
      </p:sp>
    </p:spTree>
    <p:extLst>
      <p:ext uri="{BB962C8B-B14F-4D97-AF65-F5344CB8AC3E}">
        <p14:creationId xmlns:p14="http://schemas.microsoft.com/office/powerpoint/2010/main" val="371379428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lIns="0" tIns="0" rIns="0" bIns="0"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3789089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4680000" y="891412"/>
            <a:ext cx="3960000" cy="3789089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155242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44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3780000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6" name="infopic" descr="PPT How to change photo example 2018.jpg">
            <a:extLst>
              <a:ext uri="{FF2B5EF4-FFF2-40B4-BE49-F238E27FC236}">
                <a16:creationId xmlns:a16="http://schemas.microsoft.com/office/drawing/2014/main" id="{A21EB4B8-0E5E-470B-989D-8F500E54D7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6" t="17517" r="2751" b="1311"/>
          <a:stretch/>
        </p:blipFill>
        <p:spPr>
          <a:xfrm>
            <a:off x="4630423" y="891885"/>
            <a:ext cx="3974025" cy="37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6249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Uneq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240000" cy="3784278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964610" y="896957"/>
            <a:ext cx="4679950" cy="3778734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886320"/>
      </p:ext>
    </p:extLst>
  </p:cSld>
  <p:clrMapOvr>
    <a:masterClrMapping/>
  </p:clrMapOvr>
  <p:transition spd="slow"/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44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Media Placeholder 4"/>
          <p:cNvSpPr>
            <a:spLocks noGrp="1"/>
          </p:cNvSpPr>
          <p:nvPr>
            <p:ph type="media" sz="quarter" idx="11"/>
          </p:nvPr>
        </p:nvSpPr>
        <p:spPr>
          <a:xfrm>
            <a:off x="468314" y="842162"/>
            <a:ext cx="8172000" cy="3828718"/>
          </a:xfrm>
        </p:spPr>
        <p:txBody>
          <a:bodyPr/>
          <a:lstStyle/>
          <a:p>
            <a:r>
              <a:rPr lang="en-US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2632609422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nfopic">
            <a:extLst>
              <a:ext uri="{FF2B5EF4-FFF2-40B4-BE49-F238E27FC236}">
                <a16:creationId xmlns:a16="http://schemas.microsoft.com/office/drawing/2014/main" id="{23DC7FF4-2338-41CE-9914-D185CFB78C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corpBackground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44000" cy="5146766"/>
          </a:xfrm>
          <a:prstGeom prst="rect">
            <a:avLst/>
          </a:prstGeom>
        </p:spPr>
      </p:pic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08021"/>
            <a:ext cx="7128792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23176"/>
            <a:ext cx="5204952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09244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1589" y="0"/>
            <a:ext cx="9140825" cy="5141118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55843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buClr>
                <a:schemeClr val="bg2"/>
              </a:buCl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68000" y="896788"/>
            <a:ext cx="8171999" cy="2031325"/>
          </a:xfrm>
        </p:spPr>
        <p:txBody>
          <a:bodyPr wrap="square" lIns="0" tIns="0" rIns="0" bIns="0" anchor="ctr">
            <a:spAutoFit/>
          </a:bodyPr>
          <a:lstStyle>
            <a:lvl1pPr>
              <a:defRPr sz="2000"/>
            </a:lvl1pPr>
          </a:lstStyle>
          <a:p>
            <a:r>
              <a:rPr lang="en-GB" b="0"/>
              <a:t>We look forward to working with you. </a:t>
            </a:r>
            <a:br>
              <a:rPr lang="en-GB" b="0"/>
            </a:br>
            <a:br>
              <a:rPr lang="en-GB" b="0"/>
            </a:br>
            <a:r>
              <a:rPr lang="en-GB" b="0"/>
              <a:t>For more information visit our website</a:t>
            </a:r>
            <a:br>
              <a:rPr lang="en-GB" b="0"/>
            </a:br>
            <a:r>
              <a:rPr lang="en-GB" b="0"/>
              <a:t>royalhaskoningdhv.com</a:t>
            </a:r>
            <a:br>
              <a:rPr lang="en-GB" b="0"/>
            </a:br>
            <a:br>
              <a:rPr lang="en-GB" b="0"/>
            </a:br>
            <a:r>
              <a:rPr lang="en-GB" sz="2000" b="0"/>
              <a:t>Contact: marcom@rhdhv.com</a:t>
            </a:r>
            <a:br>
              <a:rPr lang="en-GB"/>
            </a:b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43608" y="2949967"/>
            <a:ext cx="3024336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GB" sz="1200">
                <a:solidFill>
                  <a:srgbClr val="00577E"/>
                </a:solidFill>
                <a:latin typeface="Arial"/>
                <a:cs typeface="Arial"/>
              </a:rPr>
              <a:t>linkedin.com/company/royal-</a:t>
            </a:r>
            <a:r>
              <a:rPr lang="en-GB" sz="1200" err="1">
                <a:solidFill>
                  <a:srgbClr val="00577E"/>
                </a:solidFill>
                <a:latin typeface="Arial"/>
                <a:cs typeface="Arial"/>
              </a:rPr>
              <a:t>haskoningdhv</a:t>
            </a:r>
            <a:endParaRPr lang="en-GB" sz="1200">
              <a:solidFill>
                <a:srgbClr val="00577E"/>
              </a:solidFill>
              <a:latin typeface="Arial"/>
              <a:cs typeface="Arial"/>
            </a:endParaRPr>
          </a:p>
          <a:p>
            <a:pPr>
              <a:lnSpc>
                <a:spcPct val="300000"/>
              </a:lnSpc>
            </a:pPr>
            <a:r>
              <a:rPr lang="en-GB" sz="1200">
                <a:solidFill>
                  <a:srgbClr val="00577E"/>
                </a:solidFill>
                <a:latin typeface="Arial"/>
                <a:cs typeface="Arial"/>
              </a:rPr>
              <a:t>@RHDHV</a:t>
            </a:r>
          </a:p>
          <a:p>
            <a:pPr>
              <a:lnSpc>
                <a:spcPct val="300000"/>
              </a:lnSpc>
            </a:pPr>
            <a:r>
              <a:rPr lang="en-GB" sz="1200">
                <a:solidFill>
                  <a:srgbClr val="00577E"/>
                </a:solidFill>
                <a:latin typeface="Arial"/>
                <a:cs typeface="Arial"/>
              </a:rPr>
              <a:t>facebook.com/</a:t>
            </a:r>
            <a:r>
              <a:rPr lang="en-GB" sz="1200" err="1">
                <a:solidFill>
                  <a:srgbClr val="00577E"/>
                </a:solidFill>
                <a:latin typeface="Arial"/>
                <a:cs typeface="Arial"/>
              </a:rPr>
              <a:t>RoyalHaskoningDHV</a:t>
            </a:r>
            <a:endParaRPr lang="en-US" sz="1200">
              <a:solidFill>
                <a:srgbClr val="00577E"/>
              </a:solidFill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8"/>
          <a:stretch/>
        </p:blipFill>
        <p:spPr>
          <a:xfrm>
            <a:off x="468314" y="3160463"/>
            <a:ext cx="321310" cy="139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831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242005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59193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0"/>
          <a:stretch/>
        </p:blipFill>
        <p:spPr>
          <a:xfrm>
            <a:off x="2901" y="3812400"/>
            <a:ext cx="9138198" cy="1332000"/>
          </a:xfrm>
          <a:prstGeom prst="rect">
            <a:avLst/>
          </a:prstGeom>
        </p:spPr>
      </p:pic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  <a:prstGeom prst="rect">
            <a:avLst/>
          </a:prstGeom>
        </p:spPr>
        <p:txBody>
          <a:bodyPr vert="horz" lIns="0" tIns="45720" rIns="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468000" y="4138649"/>
            <a:ext cx="8172566" cy="5943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67544" y="4831200"/>
            <a:ext cx="180000" cy="13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infopic" descr="PPT How to change photo example 2018.jpg">
            <a:extLst>
              <a:ext uri="{FF2B5EF4-FFF2-40B4-BE49-F238E27FC236}">
                <a16:creationId xmlns:a16="http://schemas.microsoft.com/office/drawing/2014/main" id="{CCB06180-E7A3-44E3-8D69-07F9795F89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81" b="8631"/>
          <a:stretch/>
        </p:blipFill>
        <p:spPr>
          <a:xfrm>
            <a:off x="12052" y="879562"/>
            <a:ext cx="9144000" cy="294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784192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fopic">
            <a:extLst>
              <a:ext uri="{FF2B5EF4-FFF2-40B4-BE49-F238E27FC236}">
                <a16:creationId xmlns:a16="http://schemas.microsoft.com/office/drawing/2014/main" id="{6D96D862-1DBD-4BC6-8C4E-DE87DD44DEE0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04000" y="3564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US"/>
              <a:t>This is a picture and caption slide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42346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fopic">
            <a:extLst>
              <a:ext uri="{FF2B5EF4-FFF2-40B4-BE49-F238E27FC236}">
                <a16:creationId xmlns:a16="http://schemas.microsoft.com/office/drawing/2014/main" id="{3860BC4B-D6CE-4A11-861A-AFD6311E762B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004000" y="37071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US"/>
              <a:t>This is a picture and caption slide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85686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fopic">
            <a:extLst>
              <a:ext uri="{FF2B5EF4-FFF2-40B4-BE49-F238E27FC236}">
                <a16:creationId xmlns:a16="http://schemas.microsoft.com/office/drawing/2014/main" id="{870D11D0-39F8-4B82-833A-D92A006D101E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36593" y="37071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US"/>
              <a:t>This is a picture and caption slide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409479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fopic">
            <a:extLst>
              <a:ext uri="{FF2B5EF4-FFF2-40B4-BE49-F238E27FC236}">
                <a16:creationId xmlns:a16="http://schemas.microsoft.com/office/drawing/2014/main" id="{9DC9BAA7-4F74-4650-83AB-F5F5B415F731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36593" y="3564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US"/>
              <a:t>This is a picture and caption slide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648238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999" y="351163"/>
            <a:ext cx="8172000" cy="410788"/>
          </a:xfrm>
          <a:prstGeom prst="rect">
            <a:avLst/>
          </a:prstGeom>
        </p:spPr>
        <p:txBody>
          <a:bodyPr vert="horz" lIns="0" tIns="45720" rIns="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00" y="891412"/>
            <a:ext cx="8172566" cy="37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4831200"/>
            <a:ext cx="180000" cy="135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ooter"/>
          <p:cNvSpPr txBox="1"/>
          <p:nvPr/>
        </p:nvSpPr>
        <p:spPr>
          <a:xfrm>
            <a:off x="720000" y="4831200"/>
            <a:ext cx="4320000" cy="135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sz="900">
                <a:solidFill>
                  <a:srgbClr val="00577E"/>
                </a:solidFill>
                <a:latin typeface="Arial" pitchFamily="34" charset="0"/>
                <a:cs typeface="Arial" pitchFamily="34" charset="0"/>
              </a:rPr>
              <a:t>A better understanding of the possibilities of Excel | 6 september 2022</a:t>
            </a:r>
            <a:endParaRPr lang="en-GB" sz="90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" y="0"/>
            <a:ext cx="9143686" cy="182874"/>
          </a:xfrm>
          <a:prstGeom prst="rect">
            <a:avLst/>
          </a:prstGeom>
        </p:spPr>
      </p:pic>
      <p:pic>
        <p:nvPicPr>
          <p:cNvPr id="10" name="Logo">
            <a:extLst>
              <a:ext uri="{FF2B5EF4-FFF2-40B4-BE49-F238E27FC236}">
                <a16:creationId xmlns:a16="http://schemas.microsoft.com/office/drawing/2014/main" id="{A1164272-93EA-4373-830B-D4CE0EB04948}"/>
              </a:ext>
            </a:extLst>
          </p:cNvPr>
          <p:cNvPicPr>
            <a:picLocks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401" y="4842001"/>
            <a:ext cx="13896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8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665" r:id="rId2"/>
    <p:sldLayoutId id="2147483698" r:id="rId3"/>
    <p:sldLayoutId id="2147483650" r:id="rId4"/>
    <p:sldLayoutId id="2147483674" r:id="rId5"/>
    <p:sldLayoutId id="2147483672" r:id="rId6"/>
    <p:sldLayoutId id="2147483697" r:id="rId7"/>
    <p:sldLayoutId id="2147483664" r:id="rId8"/>
    <p:sldLayoutId id="2147483712" r:id="rId9"/>
    <p:sldLayoutId id="2147483724" r:id="rId10"/>
    <p:sldLayoutId id="2147483717" r:id="rId11"/>
    <p:sldLayoutId id="2147483713" r:id="rId12"/>
    <p:sldLayoutId id="2147483714" r:id="rId13"/>
    <p:sldLayoutId id="2147483715" r:id="rId14"/>
    <p:sldLayoutId id="2147483720" r:id="rId15"/>
    <p:sldLayoutId id="2147483722" r:id="rId16"/>
    <p:sldLayoutId id="2147483723" r:id="rId17"/>
    <p:sldLayoutId id="2147483721" r:id="rId18"/>
  </p:sldLayoutIdLst>
  <p:transition spd="slow"/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00577E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70000" indent="-270000" algn="l" defTabSz="914400" rtl="0" eaLnBrk="1" latinLnBrk="0" hangingPunct="1">
        <a:spcBef>
          <a:spcPts val="0"/>
        </a:spcBef>
        <a:buClr>
          <a:schemeClr val="bg2"/>
        </a:buClr>
        <a:buSzPct val="8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1pPr>
      <a:lvl2pPr marL="54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2pPr>
      <a:lvl3pPr marL="81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3pPr>
      <a:lvl4pPr marL="108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4pPr>
      <a:lvl5pPr marL="135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95" userDrawn="1">
          <p15:clr>
            <a:srgbClr val="F26B43"/>
          </p15:clr>
        </p15:guide>
        <p15:guide id="3" pos="54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qsoft.blogspot.com/2016/05/critica-automate-boring-stuff-with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hyperlink" Target="https://creativecommons.org/licenses/by/3.0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meter.com/app/presentation/61e8dedc330b46f1f140c4c09462fdbd/640cebdd9124" TargetMode="External"/><Relationship Id="rId7" Type="http://schemas.openxmlformats.org/officeDocument/2006/relationships/hyperlink" Target="https://www.mentimeter.com/app/presentation/7e75b41fd684a2318b056d80c4d8d70a/c79edde1df23" TargetMode="External"/><Relationship Id="rId2" Type="http://schemas.openxmlformats.org/officeDocument/2006/relationships/hyperlink" Target="http://www.menti.com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mentimeter.com/app/presentation/c66329363235153618b7251d570f4b50/e7b68ac501df" TargetMode="External"/><Relationship Id="rId5" Type="http://schemas.openxmlformats.org/officeDocument/2006/relationships/hyperlink" Target="https://www.mentimeter.com/app/presentation/306f0a56285d80ffa11d16dcd20ba1a0/1eaf8626df89" TargetMode="External"/><Relationship Id="rId4" Type="http://schemas.openxmlformats.org/officeDocument/2006/relationships/hyperlink" Target="https://www.mentimeter.com/app/presentation/29d23a45375d5cb0e761c64db8cd061a/eeb8ab6957b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dqsoft.blogspot.com/2016/05/critica-automate-boring-stuff-with.html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abell.org/2019/09/5-questions-everyones-asking-about-microservices-question4.html" TargetMode="Externa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1B1C3-A9A3-4747-B8E4-A6A10D8D1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999" y="1475999"/>
            <a:ext cx="4410051" cy="810039"/>
          </a:xfrm>
        </p:spPr>
        <p:txBody>
          <a:bodyPr/>
          <a:lstStyle/>
          <a:p>
            <a:r>
              <a:rPr lang="en-US" b="1"/>
              <a:t>A better understanding of the possibilities of Excel</a:t>
            </a:r>
            <a:endParaRPr lang="nl-NL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6EAA6-E33A-4022-B1C1-520938E6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6403" y="2516943"/>
            <a:ext cx="4986000" cy="540310"/>
          </a:xfrm>
        </p:spPr>
        <p:txBody>
          <a:bodyPr/>
          <a:lstStyle/>
          <a:p>
            <a:r>
              <a:rPr lang="nl-NL" sz="2400" b="1" err="1"/>
              <a:t>Automate</a:t>
            </a:r>
            <a:r>
              <a:rPr lang="nl-NL" sz="2400" b="1"/>
              <a:t> </a:t>
            </a:r>
            <a:r>
              <a:rPr lang="nl-NL" sz="2400" b="1" err="1"/>
              <a:t>your</a:t>
            </a:r>
            <a:r>
              <a:rPr lang="nl-NL" sz="2400" b="1"/>
              <a:t> day!!!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AF9ED-E33F-4E92-8B83-5933344D10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9999" y="3260407"/>
            <a:ext cx="2921000" cy="394554"/>
          </a:xfrm>
        </p:spPr>
        <p:txBody>
          <a:bodyPr/>
          <a:lstStyle/>
          <a:p>
            <a:r>
              <a:rPr lang="nl-NL"/>
              <a:t>Martijn Poleij, Bertus van 't Wout</a:t>
            </a:r>
          </a:p>
          <a:p>
            <a:r>
              <a:rPr lang="nl-NL"/>
              <a:t>6 september 2022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491AF0-21CB-43B7-B785-23E2283A01AD}"/>
              </a:ext>
            </a:extLst>
          </p:cNvPr>
          <p:cNvSpPr txBox="1"/>
          <p:nvPr/>
        </p:nvSpPr>
        <p:spPr>
          <a:xfrm>
            <a:off x="5389969" y="5308054"/>
            <a:ext cx="32163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err="1">
                <a:hlinkClick r:id="rId3" tooltip="http://dqsoft.blogspot.com/2016/05/critica-automate-boring-stuff-with.html"/>
              </a:rPr>
              <a:t>This</a:t>
            </a:r>
            <a:r>
              <a:rPr lang="nl-NL" sz="900">
                <a:hlinkClick r:id="rId3" tooltip="http://dqsoft.blogspot.com/2016/05/critica-automate-boring-stuff-with.html"/>
              </a:rPr>
              <a:t> Photo</a:t>
            </a:r>
            <a:r>
              <a:rPr lang="nl-NL" sz="900"/>
              <a:t> by </a:t>
            </a:r>
            <a:r>
              <a:rPr lang="nl-NL" sz="900" err="1"/>
              <a:t>Unknown</a:t>
            </a:r>
            <a:r>
              <a:rPr lang="nl-NL" sz="900"/>
              <a:t> Author is </a:t>
            </a:r>
            <a:r>
              <a:rPr lang="nl-NL" sz="900" err="1"/>
              <a:t>licensed</a:t>
            </a:r>
            <a:r>
              <a:rPr lang="nl-NL" sz="900"/>
              <a:t> </a:t>
            </a:r>
            <a:r>
              <a:rPr lang="nl-NL" sz="900" err="1"/>
              <a:t>under</a:t>
            </a:r>
            <a:r>
              <a:rPr lang="nl-NL" sz="900"/>
              <a:t> </a:t>
            </a:r>
            <a:r>
              <a:rPr lang="nl-NL" sz="900">
                <a:hlinkClick r:id="rId4" tooltip="https://creativecommons.org/licenses/by/3.0/"/>
              </a:rPr>
              <a:t>CC BY</a:t>
            </a:r>
            <a:endParaRPr lang="nl-NL" sz="9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FF0C291-F8E8-4ED6-8C29-D33C4A5D0F40}"/>
              </a:ext>
            </a:extLst>
          </p:cNvPr>
          <p:cNvGrpSpPr/>
          <p:nvPr/>
        </p:nvGrpSpPr>
        <p:grpSpPr>
          <a:xfrm rot="21335317">
            <a:off x="5514401" y="666124"/>
            <a:ext cx="2967510" cy="4063816"/>
            <a:chOff x="5098943" y="429058"/>
            <a:chExt cx="2967510" cy="4063816"/>
          </a:xfrm>
        </p:grpSpPr>
        <p:pic>
          <p:nvPicPr>
            <p:cNvPr id="5" name="Picture 4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370160DB-0A89-42AF-946A-FCF9A8275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647014">
              <a:off x="5098943" y="429058"/>
              <a:ext cx="2880320" cy="406381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Subtitle 2">
              <a:extLst>
                <a:ext uri="{FF2B5EF4-FFF2-40B4-BE49-F238E27FC236}">
                  <a16:creationId xmlns:a16="http://schemas.microsoft.com/office/drawing/2014/main" id="{C7D56244-265B-4B44-8CB6-274656C735FB}"/>
                </a:ext>
              </a:extLst>
            </p:cNvPr>
            <p:cNvSpPr txBox="1">
              <a:spLocks/>
            </p:cNvSpPr>
            <p:nvPr/>
          </p:nvSpPr>
          <p:spPr>
            <a:xfrm rot="647014">
              <a:off x="5379611" y="1148833"/>
              <a:ext cx="2686842" cy="487209"/>
            </a:xfrm>
            <a:prstGeom prst="rect">
              <a:avLst/>
            </a:prstGeom>
            <a:solidFill>
              <a:srgbClr val="FFFAD0"/>
            </a:solidFill>
          </p:spPr>
          <p:txBody>
            <a:bodyPr vert="horz" wrap="square" lIns="0" tIns="0" rIns="0" bIns="0" rtlCol="0" anchor="t" anchorCtr="0">
              <a:noAutofit/>
            </a:bodyPr>
            <a:lstStyle>
              <a:lvl1pPr marL="0" indent="0" algn="l" defTabSz="914400" rtl="0" eaLnBrk="1" latinLnBrk="0" hangingPunct="1">
                <a:lnSpc>
                  <a:spcPts val="2400"/>
                </a:lnSpc>
                <a:spcBef>
                  <a:spcPts val="0"/>
                </a:spcBef>
                <a:buClr>
                  <a:schemeClr val="bg2"/>
                </a:buClr>
                <a:buSzPct val="80000"/>
                <a:buFont typeface="Wingdings" pitchFamily="2" charset="2"/>
                <a:buNone/>
                <a:defRPr sz="1800" i="1" kern="1200">
                  <a:solidFill>
                    <a:schemeClr val="accent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indent="0" algn="ctr" defTabSz="914400" rtl="0" eaLnBrk="1" latinLnBrk="0" hangingPunct="1">
                <a:spcBef>
                  <a:spcPts val="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indent="0" algn="ctr" defTabSz="914400" rtl="0" eaLnBrk="1" latinLnBrk="0" hangingPunct="1">
                <a:spcBef>
                  <a:spcPts val="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indent="0" algn="ctr" defTabSz="914400" rtl="0" eaLnBrk="1" latinLnBrk="0" hangingPunct="1">
                <a:spcBef>
                  <a:spcPts val="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indent="0" algn="ctr" defTabSz="914400" rtl="0" eaLnBrk="1" latinLnBrk="0" hangingPunct="1">
                <a:spcBef>
                  <a:spcPts val="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b="1" i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8" name="Subtitle 2">
              <a:extLst>
                <a:ext uri="{FF2B5EF4-FFF2-40B4-BE49-F238E27FC236}">
                  <a16:creationId xmlns:a16="http://schemas.microsoft.com/office/drawing/2014/main" id="{B489FD44-7199-473D-B534-B5E9E8D4F947}"/>
                </a:ext>
              </a:extLst>
            </p:cNvPr>
            <p:cNvSpPr txBox="1">
              <a:spLocks/>
            </p:cNvSpPr>
            <p:nvPr/>
          </p:nvSpPr>
          <p:spPr>
            <a:xfrm rot="647014">
              <a:off x="5498562" y="1354551"/>
              <a:ext cx="2556928" cy="337599"/>
            </a:xfrm>
            <a:prstGeom prst="rect">
              <a:avLst/>
            </a:prstGeom>
            <a:solidFill>
              <a:srgbClr val="FFFAD0"/>
            </a:solidFill>
          </p:spPr>
          <p:txBody>
            <a:bodyPr vert="horz" wrap="square" lIns="0" tIns="0" rIns="0" bIns="0" rtlCol="0" anchor="t" anchorCtr="0">
              <a:noAutofit/>
            </a:bodyPr>
            <a:lstStyle>
              <a:lvl1pPr marL="0" indent="0" algn="l" defTabSz="914400" rtl="0" eaLnBrk="1" latinLnBrk="0" hangingPunct="1">
                <a:lnSpc>
                  <a:spcPts val="2400"/>
                </a:lnSpc>
                <a:spcBef>
                  <a:spcPts val="0"/>
                </a:spcBef>
                <a:buClr>
                  <a:schemeClr val="bg2"/>
                </a:buClr>
                <a:buSzPct val="80000"/>
                <a:buFont typeface="Wingdings" pitchFamily="2" charset="2"/>
                <a:buNone/>
                <a:defRPr sz="1800" i="1" kern="1200">
                  <a:solidFill>
                    <a:schemeClr val="accent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indent="0" algn="ctr" defTabSz="914400" rtl="0" eaLnBrk="1" latinLnBrk="0" hangingPunct="1">
                <a:spcBef>
                  <a:spcPts val="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indent="0" algn="ctr" defTabSz="914400" rtl="0" eaLnBrk="1" latinLnBrk="0" hangingPunct="1">
                <a:spcBef>
                  <a:spcPts val="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indent="0" algn="ctr" defTabSz="914400" rtl="0" eaLnBrk="1" latinLnBrk="0" hangingPunct="1">
                <a:spcBef>
                  <a:spcPts val="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indent="0" algn="ctr" defTabSz="914400" rtl="0" eaLnBrk="1" latinLnBrk="0" hangingPunct="1">
                <a:spcBef>
                  <a:spcPts val="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i="0">
                  <a:solidFill>
                    <a:srgbClr val="FF0000"/>
                  </a:solidFill>
                  <a:latin typeface="Gill Sans Nova Ultra Bold"/>
                  <a:cs typeface="Aharoni"/>
                </a:rPr>
                <a:t>Automate your day!!!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6198098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4FEB1-A40E-44B7-B257-0EDE9B09B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err="1"/>
              <a:t>Our</a:t>
            </a:r>
            <a:r>
              <a:rPr lang="nl-NL"/>
              <a:t> program </a:t>
            </a:r>
            <a:r>
              <a:rPr lang="nl-NL" err="1"/>
              <a:t>for</a:t>
            </a:r>
            <a:r>
              <a:rPr lang="nl-NL"/>
              <a:t> </a:t>
            </a:r>
            <a:r>
              <a:rPr lang="nl-NL" err="1"/>
              <a:t>today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9837F-1205-48AA-864D-D7B9CBEF0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>
            <a:normAutofit/>
          </a:bodyPr>
          <a:lstStyle/>
          <a:p>
            <a:r>
              <a:rPr lang="nl-NL" dirty="0"/>
              <a:t>I</a:t>
            </a:r>
            <a:r>
              <a:rPr lang="en-NL" dirty="0" err="1"/>
              <a:t>ntroduction</a:t>
            </a:r>
            <a:endParaRPr lang="en-NL" dirty="0"/>
          </a:p>
          <a:p>
            <a:r>
              <a:rPr lang="en-NL" dirty="0"/>
              <a:t>A better understanding of…</a:t>
            </a:r>
          </a:p>
          <a:p>
            <a:pPr marL="867150" lvl="2" indent="-342900">
              <a:buFont typeface="+mj-lt"/>
              <a:buAutoNum type="arabicPeriod"/>
            </a:pPr>
            <a:r>
              <a:rPr lang="en-NL" dirty="0"/>
              <a:t>Useful formulas </a:t>
            </a:r>
          </a:p>
          <a:p>
            <a:pPr marL="867150" lvl="2" indent="-342900">
              <a:buFont typeface="+mj-lt"/>
              <a:buAutoNum type="arabicPeriod"/>
            </a:pPr>
            <a:r>
              <a:rPr lang="en-NL" dirty="0"/>
              <a:t>Text to columns</a:t>
            </a:r>
          </a:p>
          <a:p>
            <a:pPr marL="867150" lvl="2" indent="-342900">
              <a:buFont typeface="+mj-lt"/>
              <a:buAutoNum type="arabicPeriod"/>
            </a:pPr>
            <a:r>
              <a:rPr lang="en-NL" dirty="0"/>
              <a:t>Formula auditing</a:t>
            </a:r>
          </a:p>
          <a:p>
            <a:pPr marL="867150" lvl="2" indent="-342900">
              <a:buFont typeface="+mj-lt"/>
              <a:buAutoNum type="arabicPeriod"/>
            </a:pPr>
            <a:r>
              <a:rPr lang="en-NL" dirty="0"/>
              <a:t>Data validation</a:t>
            </a:r>
          </a:p>
          <a:p>
            <a:pPr marL="867150" lvl="2" indent="-342900">
              <a:buFont typeface="+mj-lt"/>
              <a:buAutoNum type="arabicPeriod"/>
            </a:pPr>
            <a:r>
              <a:rPr lang="en-NL" dirty="0"/>
              <a:t>Pivot tables</a:t>
            </a:r>
          </a:p>
          <a:p>
            <a:pPr marL="867150" lvl="2" indent="-342900">
              <a:buFont typeface="+mj-lt"/>
              <a:buAutoNum type="arabicPeriod"/>
            </a:pPr>
            <a:r>
              <a:rPr lang="en-NL" dirty="0"/>
              <a:t>Macros</a:t>
            </a:r>
          </a:p>
          <a:p>
            <a:pPr marL="867150" lvl="2" indent="-342900">
              <a:buFont typeface="+mj-lt"/>
              <a:buAutoNum type="arabicPeriod"/>
            </a:pPr>
            <a:r>
              <a:rPr lang="en-NL" dirty="0"/>
              <a:t>Simple VBA functions</a:t>
            </a:r>
            <a:endParaRPr lang="en-NL" dirty="0">
              <a:solidFill>
                <a:srgbClr val="FF0000"/>
              </a:solidFill>
            </a:endParaRPr>
          </a:p>
          <a:p>
            <a:r>
              <a:rPr lang="en-NL" dirty="0"/>
              <a:t>Showcase of some Excel-tools</a:t>
            </a:r>
          </a:p>
          <a:p>
            <a:r>
              <a:rPr lang="en-NL" dirty="0"/>
              <a:t>Wrap-up (10 minutes)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D189F-126D-4C4F-B7D9-30B14462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26047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090E9-7ED7-4EB7-959E-8D59CDD79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err="1"/>
              <a:t>Your</a:t>
            </a:r>
            <a:r>
              <a:rPr lang="nl-NL"/>
              <a:t> </a:t>
            </a:r>
            <a:r>
              <a:rPr lang="nl-NL" err="1"/>
              <a:t>hosts</a:t>
            </a:r>
            <a:r>
              <a:rPr lang="nl-NL"/>
              <a:t> </a:t>
            </a:r>
            <a:r>
              <a:rPr lang="nl-NL" err="1"/>
              <a:t>for</a:t>
            </a:r>
            <a:r>
              <a:rPr lang="nl-NL"/>
              <a:t> </a:t>
            </a:r>
            <a:r>
              <a:rPr lang="nl-NL" err="1"/>
              <a:t>today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22C0B-FAD1-4F45-95CA-48508E1FA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8158" y="891412"/>
            <a:ext cx="6542408" cy="3780000"/>
          </a:xfrm>
        </p:spPr>
        <p:txBody>
          <a:bodyPr>
            <a:normAutofit/>
          </a:bodyPr>
          <a:lstStyle/>
          <a:p>
            <a:r>
              <a:rPr lang="nl-NL"/>
              <a:t>Martijn Poleij</a:t>
            </a:r>
          </a:p>
          <a:p>
            <a:pPr lvl="1"/>
            <a:r>
              <a:rPr lang="nl-NL"/>
              <a:t>GIS Specialist</a:t>
            </a:r>
          </a:p>
          <a:p>
            <a:pPr lvl="1"/>
            <a:r>
              <a:rPr lang="nl-NL" err="1"/>
              <a:t>Mobility</a:t>
            </a:r>
            <a:r>
              <a:rPr lang="nl-NL"/>
              <a:t> </a:t>
            </a:r>
            <a:r>
              <a:rPr lang="nl-NL" err="1"/>
              <a:t>and</a:t>
            </a:r>
            <a:r>
              <a:rPr lang="nl-NL"/>
              <a:t> </a:t>
            </a:r>
            <a:r>
              <a:rPr lang="nl-NL" err="1"/>
              <a:t>Infrastructure</a:t>
            </a:r>
            <a:r>
              <a:rPr lang="nl-NL"/>
              <a:t> NL South-West</a:t>
            </a:r>
          </a:p>
          <a:p>
            <a:pPr lvl="1"/>
            <a:r>
              <a:rPr lang="en-US"/>
              <a:t>I like to automate my work with scripts or small tools in</a:t>
            </a:r>
            <a:br>
              <a:rPr lang="en-US"/>
            </a:br>
            <a:r>
              <a:rPr lang="en-US"/>
              <a:t>python, </a:t>
            </a:r>
            <a:r>
              <a:rPr lang="en-US" err="1"/>
              <a:t>vba</a:t>
            </a:r>
            <a:r>
              <a:rPr lang="en-US"/>
              <a:t>, flows, modelbuilder and Excel</a:t>
            </a:r>
            <a:endParaRPr lang="nl-NL"/>
          </a:p>
          <a:p>
            <a:pPr lvl="1"/>
            <a:endParaRPr lang="nl-NL"/>
          </a:p>
          <a:p>
            <a:r>
              <a:rPr lang="nl-NL"/>
              <a:t>Bertus van ‘t Wout</a:t>
            </a:r>
          </a:p>
          <a:p>
            <a:pPr lvl="1"/>
            <a:r>
              <a:rPr lang="nl-NL" err="1"/>
              <a:t>Acoustical</a:t>
            </a:r>
            <a:r>
              <a:rPr lang="nl-NL"/>
              <a:t> consultant </a:t>
            </a:r>
            <a:r>
              <a:rPr lang="nl-NL" err="1"/>
              <a:t>for</a:t>
            </a:r>
            <a:r>
              <a:rPr lang="nl-NL"/>
              <a:t> </a:t>
            </a:r>
            <a:r>
              <a:rPr lang="nl-NL" err="1"/>
              <a:t>roadnoise</a:t>
            </a:r>
            <a:endParaRPr lang="nl-NL"/>
          </a:p>
          <a:p>
            <a:pPr lvl="1"/>
            <a:r>
              <a:rPr lang="nl-NL"/>
              <a:t>Smart Urban Environment</a:t>
            </a:r>
          </a:p>
          <a:p>
            <a:pPr lvl="1"/>
            <a:r>
              <a:rPr lang="nl-NL" err="1"/>
              <a:t>Our</a:t>
            </a:r>
            <a:r>
              <a:rPr lang="nl-NL"/>
              <a:t> team has a lot of </a:t>
            </a:r>
            <a:r>
              <a:rPr lang="nl-NL" err="1"/>
              <a:t>experience</a:t>
            </a:r>
            <a:r>
              <a:rPr lang="nl-NL"/>
              <a:t> on handling data </a:t>
            </a:r>
            <a:r>
              <a:rPr lang="nl-NL" err="1"/>
              <a:t>and</a:t>
            </a:r>
            <a:r>
              <a:rPr lang="nl-NL"/>
              <a:t> </a:t>
            </a:r>
            <a:r>
              <a:rPr lang="nl-NL" err="1"/>
              <a:t>programming</a:t>
            </a:r>
            <a:endParaRPr lang="nl-NL"/>
          </a:p>
          <a:p>
            <a:pPr lvl="1"/>
            <a:r>
              <a:rPr lang="nl-NL"/>
              <a:t>Facilitator </a:t>
            </a:r>
            <a:r>
              <a:rPr lang="nl-NL" err="1"/>
              <a:t>workstream</a:t>
            </a:r>
            <a:r>
              <a:rPr lang="nl-NL"/>
              <a:t> Automation </a:t>
            </a:r>
            <a:r>
              <a:rPr lang="nl-NL" err="1"/>
              <a:t>for</a:t>
            </a:r>
            <a:r>
              <a:rPr lang="nl-NL"/>
              <a:t> Consultancy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E79D3-5EDD-4E95-A4E9-5FCC370C0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337891-C70A-4009-9CEA-362B9619B9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19" t="-536" r="21775" b="536"/>
          <a:stretch/>
        </p:blipFill>
        <p:spPr>
          <a:xfrm>
            <a:off x="745568" y="2885288"/>
            <a:ext cx="935748" cy="1321998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person with a beard&#10;&#10;Description automatically generated with low confidence">
            <a:extLst>
              <a:ext uri="{FF2B5EF4-FFF2-40B4-BE49-F238E27FC236}">
                <a16:creationId xmlns:a16="http://schemas.microsoft.com/office/drawing/2014/main" id="{45F14AE1-09B7-4D9D-8334-F2697CBE77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68" y="970203"/>
            <a:ext cx="935748" cy="128801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826722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4ED43-881F-4AB1-8FD9-82BA3A30B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err="1"/>
              <a:t>Getting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know</a:t>
            </a:r>
            <a:r>
              <a:rPr lang="nl-NL"/>
              <a:t> </a:t>
            </a:r>
            <a:r>
              <a:rPr lang="nl-NL" err="1"/>
              <a:t>our</a:t>
            </a:r>
            <a:r>
              <a:rPr lang="nl-NL"/>
              <a:t> </a:t>
            </a:r>
            <a:r>
              <a:rPr lang="nl-NL" err="1"/>
              <a:t>audience</a:t>
            </a:r>
            <a:r>
              <a:rPr lang="nl-NL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26B23-493E-4224-816D-85DBEC872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8172566" cy="3808179"/>
          </a:xfrm>
        </p:spPr>
        <p:txBody>
          <a:bodyPr>
            <a:normAutofit/>
          </a:bodyPr>
          <a:lstStyle/>
          <a:p>
            <a:r>
              <a:rPr lang="nl-NL"/>
              <a:t>We have prepared some questions:</a:t>
            </a:r>
          </a:p>
          <a:p>
            <a:pPr lvl="1"/>
            <a:r>
              <a:rPr lang="nl-NL"/>
              <a:t>Go to </a:t>
            </a:r>
            <a:r>
              <a:rPr lang="nl-NL">
                <a:hlinkClick r:id="rId2"/>
              </a:rPr>
              <a:t>www.menti.com</a:t>
            </a:r>
            <a:r>
              <a:rPr lang="nl-NL"/>
              <a:t> or use the app</a:t>
            </a:r>
          </a:p>
          <a:p>
            <a:pPr lvl="1"/>
            <a:r>
              <a:rPr lang="nl-NL"/>
              <a:t>Enter the code and give your answer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B53CC-D0E6-4B26-BDCA-9A47B68D7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4</a:t>
            </a:fld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99472C-BE1E-4265-A5D7-2F12BAC266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930173"/>
              </p:ext>
            </p:extLst>
          </p:nvPr>
        </p:nvGraphicFramePr>
        <p:xfrm>
          <a:off x="467544" y="2126742"/>
          <a:ext cx="7490943" cy="445008"/>
        </p:xfrm>
        <a:graphic>
          <a:graphicData uri="http://schemas.openxmlformats.org/drawingml/2006/table">
            <a:tbl>
              <a:tblPr/>
              <a:tblGrid>
                <a:gridCol w="5742425">
                  <a:extLst>
                    <a:ext uri="{9D8B030D-6E8A-4147-A177-3AD203B41FA5}">
                      <a16:colId xmlns:a16="http://schemas.microsoft.com/office/drawing/2014/main" val="1918315311"/>
                    </a:ext>
                  </a:extLst>
                </a:gridCol>
                <a:gridCol w="1748518">
                  <a:extLst>
                    <a:ext uri="{9D8B030D-6E8A-4147-A177-3AD203B41FA5}">
                      <a16:colId xmlns:a16="http://schemas.microsoft.com/office/drawing/2014/main" val="1873429667"/>
                    </a:ext>
                  </a:extLst>
                </a:gridCol>
              </a:tblGrid>
              <a:tr h="44500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b="0" i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What do you like about Excel​</a:t>
                      </a:r>
                      <a:endParaRPr lang="en-US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5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A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b="0" i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2744 9707​</a:t>
                      </a:r>
                      <a:endParaRPr lang="en-GB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5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50311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06907B9-C535-417F-8C71-032C5AE781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826371"/>
              </p:ext>
            </p:extLst>
          </p:nvPr>
        </p:nvGraphicFramePr>
        <p:xfrm>
          <a:off x="458824" y="2610666"/>
          <a:ext cx="7499663" cy="445008"/>
        </p:xfrm>
        <a:graphic>
          <a:graphicData uri="http://schemas.openxmlformats.org/drawingml/2006/table">
            <a:tbl>
              <a:tblPr/>
              <a:tblGrid>
                <a:gridCol w="5743193">
                  <a:extLst>
                    <a:ext uri="{9D8B030D-6E8A-4147-A177-3AD203B41FA5}">
                      <a16:colId xmlns:a16="http://schemas.microsoft.com/office/drawing/2014/main" val="1725314752"/>
                    </a:ext>
                  </a:extLst>
                </a:gridCol>
                <a:gridCol w="1756470">
                  <a:extLst>
                    <a:ext uri="{9D8B030D-6E8A-4147-A177-3AD203B41FA5}">
                      <a16:colId xmlns:a16="http://schemas.microsoft.com/office/drawing/2014/main" val="2768072770"/>
                    </a:ext>
                  </a:extLst>
                </a:gridCol>
              </a:tblGrid>
              <a:tr h="44500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 is your most frustrating experience in daily work?​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NL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6290 6784​</a:t>
                      </a:r>
                      <a:endParaRPr lang="nl-NL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95598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6D7CF01-5DD3-4CB3-A449-CA982C44C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788405"/>
              </p:ext>
            </p:extLst>
          </p:nvPr>
        </p:nvGraphicFramePr>
        <p:xfrm>
          <a:off x="467544" y="3088576"/>
          <a:ext cx="7499663" cy="445008"/>
        </p:xfrm>
        <a:graphic>
          <a:graphicData uri="http://schemas.openxmlformats.org/drawingml/2006/table">
            <a:tbl>
              <a:tblPr/>
              <a:tblGrid>
                <a:gridCol w="5742425">
                  <a:extLst>
                    <a:ext uri="{9D8B030D-6E8A-4147-A177-3AD203B41FA5}">
                      <a16:colId xmlns:a16="http://schemas.microsoft.com/office/drawing/2014/main" val="2003327606"/>
                    </a:ext>
                  </a:extLst>
                </a:gridCol>
                <a:gridCol w="1757238">
                  <a:extLst>
                    <a:ext uri="{9D8B030D-6E8A-4147-A177-3AD203B41FA5}">
                      <a16:colId xmlns:a16="http://schemas.microsoft.com/office/drawing/2014/main" val="2273119335"/>
                    </a:ext>
                  </a:extLst>
                </a:gridCol>
              </a:tblGrid>
              <a:tr h="44500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b="0" i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Do you program in Excel?</a:t>
                      </a:r>
                      <a:endParaRPr lang="en-US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A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b="0" i="0">
                          <a:solidFill>
                            <a:schemeClr val="bg1"/>
                          </a:solidFill>
                          <a:effectLst/>
                          <a:latin typeface="MentiText"/>
                        </a:rPr>
                        <a:t>3144 9802 ​</a:t>
                      </a:r>
                      <a:endParaRPr lang="en-GB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197216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3387E68-3E91-4806-B06F-92176B64B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214096"/>
              </p:ext>
            </p:extLst>
          </p:nvPr>
        </p:nvGraphicFramePr>
        <p:xfrm>
          <a:off x="467544" y="3566486"/>
          <a:ext cx="7490943" cy="445008"/>
        </p:xfrm>
        <a:graphic>
          <a:graphicData uri="http://schemas.openxmlformats.org/drawingml/2006/table">
            <a:tbl>
              <a:tblPr/>
              <a:tblGrid>
                <a:gridCol w="5742425">
                  <a:extLst>
                    <a:ext uri="{9D8B030D-6E8A-4147-A177-3AD203B41FA5}">
                      <a16:colId xmlns:a16="http://schemas.microsoft.com/office/drawing/2014/main" val="343085417"/>
                    </a:ext>
                  </a:extLst>
                </a:gridCol>
                <a:gridCol w="1748518">
                  <a:extLst>
                    <a:ext uri="{9D8B030D-6E8A-4147-A177-3AD203B41FA5}">
                      <a16:colId xmlns:a16="http://schemas.microsoft.com/office/drawing/2014/main" val="364175411"/>
                    </a:ext>
                  </a:extLst>
                </a:gridCol>
              </a:tblGrid>
              <a:tr h="445008">
                <a:tc>
                  <a:txBody>
                    <a:bodyPr/>
                    <a:lstStyle/>
                    <a:p>
                      <a:pPr algn="l" rtl="0" fontAlgn="base"/>
                      <a:r>
                        <a:rPr lang="nl-NL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 </a:t>
                      </a:r>
                      <a:r>
                        <a:rPr lang="nl-NL" b="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you</a:t>
                      </a:r>
                      <a:r>
                        <a:rPr lang="nl-NL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nl-NL" b="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use</a:t>
                      </a:r>
                      <a:r>
                        <a:rPr lang="nl-NL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Excel as a database​?</a:t>
                      </a:r>
                      <a:endParaRPr lang="nl-NL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l-NL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1931 1355​</a:t>
                      </a:r>
                      <a:endParaRPr lang="nl-NL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99337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B745061-3B4F-494D-B87A-83CE3D6A2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954385"/>
              </p:ext>
            </p:extLst>
          </p:nvPr>
        </p:nvGraphicFramePr>
        <p:xfrm>
          <a:off x="467544" y="4077298"/>
          <a:ext cx="7490943" cy="445008"/>
        </p:xfrm>
        <a:graphic>
          <a:graphicData uri="http://schemas.openxmlformats.org/drawingml/2006/table">
            <a:tbl>
              <a:tblPr/>
              <a:tblGrid>
                <a:gridCol w="5750376">
                  <a:extLst>
                    <a:ext uri="{9D8B030D-6E8A-4147-A177-3AD203B41FA5}">
                      <a16:colId xmlns:a16="http://schemas.microsoft.com/office/drawing/2014/main" val="2589806939"/>
                    </a:ext>
                  </a:extLst>
                </a:gridCol>
                <a:gridCol w="1740567">
                  <a:extLst>
                    <a:ext uri="{9D8B030D-6E8A-4147-A177-3AD203B41FA5}">
                      <a16:colId xmlns:a16="http://schemas.microsoft.com/office/drawing/2014/main" val="3896520000"/>
                    </a:ext>
                  </a:extLst>
                </a:gridCol>
              </a:tblGrid>
              <a:tr h="44500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b="0" i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Anything you’d like to know more about? ​</a:t>
                      </a:r>
                      <a:endParaRPr lang="en-US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A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b="0" i="0">
                          <a:solidFill>
                            <a:schemeClr val="bg1"/>
                          </a:solidFill>
                          <a:effectLst/>
                          <a:latin typeface="MentiText"/>
                        </a:rPr>
                        <a:t>8214 4818 ​</a:t>
                      </a:r>
                      <a:endParaRPr lang="en-GB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314129"/>
                  </a:ext>
                </a:extLst>
              </a:tr>
            </a:tbl>
          </a:graphicData>
        </a:graphic>
      </p:graphicFrame>
      <p:sp>
        <p:nvSpPr>
          <p:cNvPr id="11" name="Arrow: Right 10">
            <a:hlinkClick r:id="rId3"/>
            <a:extLst>
              <a:ext uri="{FF2B5EF4-FFF2-40B4-BE49-F238E27FC236}">
                <a16:creationId xmlns:a16="http://schemas.microsoft.com/office/drawing/2014/main" id="{B7D7EE49-F28E-4E96-9748-AAD950955861}"/>
              </a:ext>
            </a:extLst>
          </p:cNvPr>
          <p:cNvSpPr/>
          <p:nvPr/>
        </p:nvSpPr>
        <p:spPr>
          <a:xfrm>
            <a:off x="8158038" y="2186609"/>
            <a:ext cx="230588" cy="302149"/>
          </a:xfrm>
          <a:prstGeom prst="rightArrow">
            <a:avLst/>
          </a:prstGeom>
          <a:solidFill>
            <a:srgbClr val="41A5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Arrow: Right 11">
            <a:hlinkClick r:id="rId4"/>
            <a:extLst>
              <a:ext uri="{FF2B5EF4-FFF2-40B4-BE49-F238E27FC236}">
                <a16:creationId xmlns:a16="http://schemas.microsoft.com/office/drawing/2014/main" id="{012DB125-535B-49E9-B7DD-4DC7345A0B07}"/>
              </a:ext>
            </a:extLst>
          </p:cNvPr>
          <p:cNvSpPr/>
          <p:nvPr/>
        </p:nvSpPr>
        <p:spPr>
          <a:xfrm>
            <a:off x="8146823" y="2686548"/>
            <a:ext cx="230588" cy="302149"/>
          </a:xfrm>
          <a:prstGeom prst="rightArrow">
            <a:avLst/>
          </a:prstGeom>
          <a:solidFill>
            <a:srgbClr val="41A5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Arrow: Right 12">
            <a:hlinkClick r:id="rId5"/>
            <a:extLst>
              <a:ext uri="{FF2B5EF4-FFF2-40B4-BE49-F238E27FC236}">
                <a16:creationId xmlns:a16="http://schemas.microsoft.com/office/drawing/2014/main" id="{2B5EC165-B694-4FB0-A807-69E04AB09CA5}"/>
              </a:ext>
            </a:extLst>
          </p:cNvPr>
          <p:cNvSpPr/>
          <p:nvPr/>
        </p:nvSpPr>
        <p:spPr>
          <a:xfrm>
            <a:off x="8146823" y="3151540"/>
            <a:ext cx="230588" cy="302149"/>
          </a:xfrm>
          <a:prstGeom prst="rightArrow">
            <a:avLst/>
          </a:prstGeom>
          <a:solidFill>
            <a:srgbClr val="41A5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Arrow: Right 13">
            <a:hlinkClick r:id="rId6"/>
            <a:extLst>
              <a:ext uri="{FF2B5EF4-FFF2-40B4-BE49-F238E27FC236}">
                <a16:creationId xmlns:a16="http://schemas.microsoft.com/office/drawing/2014/main" id="{E768B23B-4D45-4E7C-8BF6-0F41923877F4}"/>
              </a:ext>
            </a:extLst>
          </p:cNvPr>
          <p:cNvSpPr/>
          <p:nvPr/>
        </p:nvSpPr>
        <p:spPr>
          <a:xfrm>
            <a:off x="8158038" y="3604605"/>
            <a:ext cx="230588" cy="302149"/>
          </a:xfrm>
          <a:prstGeom prst="rightArrow">
            <a:avLst/>
          </a:prstGeom>
          <a:solidFill>
            <a:srgbClr val="41A5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Arrow: Right 14">
            <a:hlinkClick r:id="rId7"/>
            <a:extLst>
              <a:ext uri="{FF2B5EF4-FFF2-40B4-BE49-F238E27FC236}">
                <a16:creationId xmlns:a16="http://schemas.microsoft.com/office/drawing/2014/main" id="{B0A9BC9B-CF4C-424A-9A2A-5E6204934C57}"/>
              </a:ext>
            </a:extLst>
          </p:cNvPr>
          <p:cNvSpPr/>
          <p:nvPr/>
        </p:nvSpPr>
        <p:spPr>
          <a:xfrm>
            <a:off x="8146823" y="4132819"/>
            <a:ext cx="230588" cy="302149"/>
          </a:xfrm>
          <a:prstGeom prst="rightArrow">
            <a:avLst/>
          </a:prstGeom>
          <a:solidFill>
            <a:srgbClr val="41A5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862151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1F6D1-EA5A-4992-8D48-67113978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Questions ?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B5CCD-C3F3-4866-BAF9-108933AE6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6" name="Graphic 5" descr="Questions with solid fill">
            <a:extLst>
              <a:ext uri="{FF2B5EF4-FFF2-40B4-BE49-F238E27FC236}">
                <a16:creationId xmlns:a16="http://schemas.microsoft.com/office/drawing/2014/main" id="{E89AED71-90F2-4818-9DAD-BBEF1342E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3843" y="1004882"/>
            <a:ext cx="3326156" cy="332615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488B6D9-4A00-427A-B75A-B18C33A9EF66}"/>
              </a:ext>
            </a:extLst>
          </p:cNvPr>
          <p:cNvSpPr txBox="1">
            <a:spLocks/>
          </p:cNvSpPr>
          <p:nvPr/>
        </p:nvSpPr>
        <p:spPr>
          <a:xfrm>
            <a:off x="467544" y="979501"/>
            <a:ext cx="5283175" cy="1942293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L" dirty="0"/>
              <a:t>About the topics we present? </a:t>
            </a:r>
            <a:endParaRPr lang="nl-NL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NL" dirty="0"/>
              <a:t>Don’t hesitate to ask!</a:t>
            </a:r>
          </a:p>
          <a:p>
            <a:r>
              <a:rPr lang="en-NL" dirty="0"/>
              <a:t>Other topics? </a:t>
            </a:r>
            <a:endParaRPr lang="nl-NL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l-NL" dirty="0"/>
              <a:t>Save </a:t>
            </a:r>
            <a:r>
              <a:rPr lang="nl-NL" dirty="0" err="1"/>
              <a:t>them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wrap</a:t>
            </a:r>
            <a:r>
              <a:rPr lang="nl-NL" dirty="0"/>
              <a:t>-up…</a:t>
            </a:r>
            <a:r>
              <a:rPr lang="en-NL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NL" dirty="0"/>
              <a:t>If enough time left, we will discuss them. </a:t>
            </a:r>
            <a:endParaRPr lang="nl-NL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, </a:t>
            </a:r>
            <a:r>
              <a:rPr lang="en-NL" dirty="0"/>
              <a:t>we will answer your questions </a:t>
            </a:r>
            <a:r>
              <a:rPr lang="en-NL" dirty="0" err="1"/>
              <a:t>i</a:t>
            </a:r>
            <a:r>
              <a:rPr lang="nl-NL" dirty="0"/>
              <a:t>n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presentation</a:t>
            </a:r>
            <a:r>
              <a:rPr lang="nl-NL" dirty="0"/>
              <a:t> (</a:t>
            </a:r>
            <a:r>
              <a:rPr lang="nl-NL" dirty="0" err="1"/>
              <a:t>which</a:t>
            </a:r>
            <a:r>
              <a:rPr lang="nl-NL" dirty="0"/>
              <a:t> we </a:t>
            </a:r>
            <a:r>
              <a:rPr lang="nl-NL" dirty="0" err="1"/>
              <a:t>will</a:t>
            </a:r>
            <a:r>
              <a:rPr lang="nl-NL" dirty="0"/>
              <a:t> share)</a:t>
            </a:r>
            <a:endParaRPr lang="en-NL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374496203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18BB0-21B7-41DC-BBC8-07B75B5A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Useful formulas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239F1-C342-40FC-B843-0DDA97359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7448934" cy="3780000"/>
          </a:xfrm>
        </p:spPr>
        <p:txBody>
          <a:bodyPr vert="horz" lIns="0" tIns="0" rIns="0" bIns="0" rtlCol="0">
            <a:normAutofit/>
          </a:bodyPr>
          <a:lstStyle/>
          <a:p>
            <a:r>
              <a:rPr lang="en-US" err="1"/>
              <a:t>Vlookup</a:t>
            </a:r>
            <a:endParaRPr lang="en-US"/>
          </a:p>
          <a:p>
            <a:pPr lvl="1"/>
            <a:r>
              <a:rPr lang="en-US"/>
              <a:t>Use when you need to find values in a table or a range by row. </a:t>
            </a:r>
            <a:br>
              <a:rPr lang="en-US"/>
            </a:br>
            <a:endParaRPr lang="en-US"/>
          </a:p>
          <a:p>
            <a:r>
              <a:rPr lang="en-US" err="1"/>
              <a:t>Hlookup</a:t>
            </a:r>
            <a:endParaRPr lang="en-US"/>
          </a:p>
          <a:p>
            <a:pPr lvl="1"/>
            <a:r>
              <a:rPr lang="en-US"/>
              <a:t>Use when you need to find values in a table or a range by column.</a:t>
            </a:r>
            <a:br>
              <a:rPr lang="en-US"/>
            </a:br>
            <a:endParaRPr lang="en-US"/>
          </a:p>
          <a:p>
            <a:r>
              <a:rPr lang="en-US" err="1"/>
              <a:t>Sumif</a:t>
            </a:r>
            <a:endParaRPr lang="en-US"/>
          </a:p>
          <a:p>
            <a:pPr lvl="1"/>
            <a:r>
              <a:rPr lang="en-US"/>
              <a:t>Summarize all values if a condition met</a:t>
            </a:r>
            <a:br>
              <a:rPr lang="en-US"/>
            </a:br>
            <a:endParaRPr lang="en-US"/>
          </a:p>
          <a:p>
            <a:r>
              <a:rPr lang="en-US" err="1"/>
              <a:t>Countif</a:t>
            </a:r>
            <a:endParaRPr lang="en-US"/>
          </a:p>
          <a:p>
            <a:pPr lvl="1"/>
            <a:r>
              <a:rPr lang="en-US"/>
              <a:t>Count all rows if a condition met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8EAC3-4141-4FFF-8321-29662671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05430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18BB0-21B7-41DC-BBC8-07B75B5A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Useful formulas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239F1-C342-40FC-B843-0DDA97359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7448934" cy="3780000"/>
          </a:xfrm>
        </p:spPr>
        <p:txBody>
          <a:bodyPr vert="horz" lIns="0" tIns="0" rIns="0" bIns="0" rtlCol="0">
            <a:normAutofit/>
          </a:bodyPr>
          <a:lstStyle/>
          <a:p>
            <a:r>
              <a:rPr lang="en-US"/>
              <a:t>Concatenate &amp; </a:t>
            </a:r>
            <a:r>
              <a:rPr lang="en-US" err="1"/>
              <a:t>Textjoin</a:t>
            </a:r>
            <a:endParaRPr lang="en-US"/>
          </a:p>
          <a:p>
            <a:pPr lvl="1"/>
            <a:r>
              <a:rPr lang="en-US"/>
              <a:t>Combine text from different cells to 1 text</a:t>
            </a:r>
          </a:p>
          <a:p>
            <a:pPr lvl="2"/>
            <a:r>
              <a:rPr lang="en-US"/>
              <a:t>Concatenate (old)</a:t>
            </a:r>
          </a:p>
          <a:p>
            <a:pPr lvl="2"/>
            <a:r>
              <a:rPr lang="en-US"/>
              <a:t>“&amp;”</a:t>
            </a:r>
          </a:p>
          <a:p>
            <a:pPr lvl="2"/>
            <a:r>
              <a:rPr lang="en-US" err="1"/>
              <a:t>Textjoin</a:t>
            </a:r>
            <a:r>
              <a:rPr lang="en-US"/>
              <a:t> (with delimiter)</a:t>
            </a:r>
            <a:br>
              <a:rPr lang="en-US"/>
            </a:br>
            <a:endParaRPr lang="en-US"/>
          </a:p>
          <a:p>
            <a:r>
              <a:rPr lang="en-US" err="1"/>
              <a:t>Sumproduct</a:t>
            </a:r>
            <a:endParaRPr lang="en-US"/>
          </a:p>
          <a:p>
            <a:pPr lvl="1"/>
            <a:r>
              <a:rPr lang="en-US"/>
              <a:t>Use arrays to calculate total amounts</a:t>
            </a:r>
            <a:br>
              <a:rPr lang="en-US"/>
            </a:br>
            <a:endParaRPr lang="en-US"/>
          </a:p>
          <a:p>
            <a:r>
              <a:rPr lang="en-US"/>
              <a:t>Indirect</a:t>
            </a:r>
          </a:p>
          <a:p>
            <a:pPr lvl="1"/>
            <a:r>
              <a:rPr lang="en-US"/>
              <a:t>Combines cell-information to a reference to a range</a:t>
            </a:r>
          </a:p>
          <a:p>
            <a:pPr lvl="1"/>
            <a:r>
              <a:rPr lang="en-US"/>
              <a:t>Example: retrieve data for several sheets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8EAC3-4141-4FFF-8321-29662671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852472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B60D5-84CA-4506-B486-52032B9F9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Functies om te laten zien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B2CD6-B207-42A5-BB8F-CFDCF6463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nl-NL" err="1"/>
              <a:t>Vlookup</a:t>
            </a:r>
            <a:r>
              <a:rPr lang="nl-NL"/>
              <a:t>/</a:t>
            </a:r>
            <a:r>
              <a:rPr lang="nl-NL" err="1"/>
              <a:t>Hlookup</a:t>
            </a:r>
            <a:endParaRPr lang="nl-NL"/>
          </a:p>
          <a:p>
            <a:r>
              <a:rPr lang="nl-NL" err="1"/>
              <a:t>Sumif</a:t>
            </a:r>
            <a:r>
              <a:rPr lang="nl-NL"/>
              <a:t>, </a:t>
            </a:r>
            <a:r>
              <a:rPr lang="nl-NL" err="1"/>
              <a:t>countif</a:t>
            </a:r>
            <a:endParaRPr lang="nl-NL"/>
          </a:p>
          <a:p>
            <a:pPr marL="539750" lvl="1" indent="-269875"/>
            <a:r>
              <a:rPr lang="nl-NL"/>
              <a:t>Voorbeeldje met verzameltabellen woningen</a:t>
            </a:r>
          </a:p>
          <a:p>
            <a:r>
              <a:rPr lang="nl-NL"/>
              <a:t>Indirect om adressen samen te stellen uit velden</a:t>
            </a:r>
          </a:p>
          <a:p>
            <a:pPr marL="539750" lvl="1" indent="-269875"/>
            <a:r>
              <a:rPr lang="nl-NL"/>
              <a:t>Goed bruikbaar om snel tabellen te kunnen koppelen</a:t>
            </a:r>
          </a:p>
          <a:p>
            <a:r>
              <a:rPr lang="nl-NL" err="1">
                <a:latin typeface="Arial"/>
                <a:cs typeface="Arial"/>
              </a:rPr>
              <a:t>Concatenate</a:t>
            </a:r>
            <a:r>
              <a:rPr lang="nl-NL">
                <a:latin typeface="Arial"/>
                <a:cs typeface="Arial"/>
              </a:rPr>
              <a:t> &gt; samenstellen of &amp; teken</a:t>
            </a:r>
            <a:endParaRPr lang="nl-NL"/>
          </a:p>
          <a:p>
            <a:r>
              <a:rPr lang="nl-NL" err="1"/>
              <a:t>Conditional</a:t>
            </a:r>
            <a:r>
              <a:rPr lang="nl-NL"/>
              <a:t> </a:t>
            </a:r>
            <a:r>
              <a:rPr lang="nl-NL" err="1"/>
              <a:t>formatting</a:t>
            </a:r>
            <a:r>
              <a:rPr lang="nl-NL"/>
              <a:t> met formules</a:t>
            </a:r>
          </a:p>
          <a:p>
            <a:pPr marL="539750" lvl="1" indent="-269875"/>
            <a:endParaRPr lang="nl-NL"/>
          </a:p>
          <a:p>
            <a:r>
              <a:rPr lang="nl-NL" err="1"/>
              <a:t>Sumproduct</a:t>
            </a:r>
            <a:endParaRPr lang="nl-NL"/>
          </a:p>
          <a:p>
            <a:pPr marL="539750" lvl="1" indent="-269875"/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5CA904-C1B6-46B0-9EA2-3D3142D54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54326E-0E84-40C4-81C9-2F149D0B8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44" y="3867894"/>
            <a:ext cx="8078327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8705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18BB0-21B7-41DC-BBC8-07B75B5A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Text to Columns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239F1-C342-40FC-B843-0DDA97359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7448934" cy="3780000"/>
          </a:xfrm>
        </p:spPr>
        <p:txBody>
          <a:bodyPr vert="horz" lIns="0" tIns="0" rIns="0" bIns="0" rtlCol="0">
            <a:normAutofit/>
          </a:bodyPr>
          <a:lstStyle/>
          <a:p>
            <a:r>
              <a:rPr lang="en-US"/>
              <a:t>Convert data in text format to a table</a:t>
            </a:r>
          </a:p>
          <a:p>
            <a:pPr marL="270000" lvl="1" indent="0">
              <a:buNone/>
            </a:pPr>
            <a:endParaRPr lang="en-US"/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8EAC3-4141-4FFF-8321-29662671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ED3996-C1AA-411D-84E2-68A62BE61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864" y="1812107"/>
            <a:ext cx="1873786" cy="15192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D91990-BD5C-489E-997D-8163033A5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87" y="2043897"/>
            <a:ext cx="2433670" cy="9428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9492DF-38BD-401A-BB8B-33BCA99C2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157" y="1885859"/>
            <a:ext cx="3392156" cy="125889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2BBE6D4-4395-45A3-9C2C-5BD0E4A9E8AC}"/>
              </a:ext>
            </a:extLst>
          </p:cNvPr>
          <p:cNvCxnSpPr/>
          <p:nvPr/>
        </p:nvCxnSpPr>
        <p:spPr>
          <a:xfrm>
            <a:off x="2654710" y="2527102"/>
            <a:ext cx="4306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0E83DFB-CB84-4EFF-A12B-441C83ECE9C1}"/>
              </a:ext>
            </a:extLst>
          </p:cNvPr>
          <p:cNvCxnSpPr/>
          <p:nvPr/>
        </p:nvCxnSpPr>
        <p:spPr>
          <a:xfrm>
            <a:off x="5136908" y="2515304"/>
            <a:ext cx="4306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D642B37-EA5E-486E-997E-38FECFEC9144}"/>
              </a:ext>
            </a:extLst>
          </p:cNvPr>
          <p:cNvGrpSpPr/>
          <p:nvPr/>
        </p:nvGrpSpPr>
        <p:grpSpPr>
          <a:xfrm>
            <a:off x="647544" y="3729525"/>
            <a:ext cx="7448935" cy="989781"/>
            <a:chOff x="775312" y="3681631"/>
            <a:chExt cx="7448935" cy="98978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1C08E03-1FE9-4BF4-B74A-9BE266F48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75312" y="3766405"/>
              <a:ext cx="7448935" cy="820233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5915A03-C149-4C5D-B17D-959E4C89EF71}"/>
                </a:ext>
              </a:extLst>
            </p:cNvPr>
            <p:cNvSpPr/>
            <p:nvPr/>
          </p:nvSpPr>
          <p:spPr>
            <a:xfrm>
              <a:off x="2969847" y="3681631"/>
              <a:ext cx="345590" cy="29205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D15CA07-02F2-4209-B364-A2B1CEE3DD43}"/>
                </a:ext>
              </a:extLst>
            </p:cNvPr>
            <p:cNvSpPr/>
            <p:nvPr/>
          </p:nvSpPr>
          <p:spPr>
            <a:xfrm>
              <a:off x="5352233" y="3924442"/>
              <a:ext cx="529423" cy="74697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437030312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18BB0-21B7-41DC-BBC8-07B75B5A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Formula Auditing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239F1-C342-40FC-B843-0DDA97359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7448934" cy="3780000"/>
          </a:xfrm>
        </p:spPr>
        <p:txBody>
          <a:bodyPr vert="horz" lIns="0" tIns="0" rIns="0" bIns="0" rtlCol="0">
            <a:normAutofit/>
          </a:bodyPr>
          <a:lstStyle/>
          <a:p>
            <a:r>
              <a:rPr lang="en-US"/>
              <a:t>Quick visual check of formulas</a:t>
            </a:r>
          </a:p>
          <a:p>
            <a:pPr lvl="1"/>
            <a:r>
              <a:rPr lang="en-US"/>
              <a:t>Precedents: Shows the source cells used in for a formula;</a:t>
            </a:r>
          </a:p>
          <a:p>
            <a:pPr lvl="1"/>
            <a:r>
              <a:rPr lang="en-US"/>
              <a:t>Dependents: Shows all cells effected by a formula;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8EAC3-4141-4FFF-8321-29662671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10</a:t>
            </a:fld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F4B1EEC-D0CD-4340-BC3A-E32EC028EEEA}"/>
              </a:ext>
            </a:extLst>
          </p:cNvPr>
          <p:cNvGrpSpPr/>
          <p:nvPr/>
        </p:nvGrpSpPr>
        <p:grpSpPr>
          <a:xfrm>
            <a:off x="467544" y="2344245"/>
            <a:ext cx="6925843" cy="904662"/>
            <a:chOff x="755116" y="3887675"/>
            <a:chExt cx="6925843" cy="90466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DEB847D-3C31-4211-BA06-C1DF28046A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r="24258"/>
            <a:stretch/>
          </p:blipFill>
          <p:spPr>
            <a:xfrm>
              <a:off x="755116" y="3949640"/>
              <a:ext cx="6925843" cy="801666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55F9B34-6A89-4328-B073-962D64E2DF41}"/>
                </a:ext>
              </a:extLst>
            </p:cNvPr>
            <p:cNvSpPr/>
            <p:nvPr/>
          </p:nvSpPr>
          <p:spPr>
            <a:xfrm>
              <a:off x="2520000" y="3887675"/>
              <a:ext cx="482772" cy="27727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DBFDF25-936C-4866-A3D6-CE92DF7DE709}"/>
                </a:ext>
              </a:extLst>
            </p:cNvPr>
            <p:cNvSpPr/>
            <p:nvPr/>
          </p:nvSpPr>
          <p:spPr>
            <a:xfrm>
              <a:off x="5545385" y="4158063"/>
              <a:ext cx="775717" cy="63427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67568864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18BB0-21B7-41DC-BBC8-07B75B5A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Formula Auditing -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239F1-C342-40FC-B843-0DDA97359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3567159" cy="3780000"/>
          </a:xfrm>
        </p:spPr>
        <p:txBody>
          <a:bodyPr vert="horz" lIns="0" tIns="0" rIns="0" bIns="0" rtlCol="0">
            <a:normAutofit/>
          </a:bodyPr>
          <a:lstStyle/>
          <a:p>
            <a:r>
              <a:rPr lang="en-US"/>
              <a:t>Check whether the total of an estimate includes all costs</a:t>
            </a:r>
            <a:br>
              <a:rPr lang="en-US"/>
            </a:br>
            <a:r>
              <a:rPr lang="en-US"/>
              <a:t>(Precedents)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  <a:p>
            <a:r>
              <a:rPr lang="en-US"/>
              <a:t>Check where a variable is used in a sheet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8EAC3-4141-4FFF-8321-29662671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26A25F-2F01-48CD-BE7F-84EB38A3C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574" y="761951"/>
            <a:ext cx="2685046" cy="15320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707248-69F5-4B21-A05A-7330BC5FC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805" y="2571750"/>
            <a:ext cx="1861307" cy="194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855133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18BB0-21B7-41DC-BBC8-07B75B5A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Data </a:t>
            </a:r>
            <a:r>
              <a:rPr lang="nl-NL" err="1"/>
              <a:t>validation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8EAC3-4141-4FFF-8321-29662671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D09E619-A398-45D4-A1FD-933BDCB67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1"/>
            <a:ext cx="7448934" cy="3691961"/>
          </a:xfrm>
        </p:spPr>
        <p:txBody>
          <a:bodyPr vert="horz" lIns="0" tIns="0" rIns="0" bIns="0" rtlCol="0">
            <a:normAutofit/>
          </a:bodyPr>
          <a:lstStyle/>
          <a:p>
            <a:r>
              <a:rPr lang="en-US"/>
              <a:t>Limit the values users can use in a cell</a:t>
            </a:r>
          </a:p>
          <a:p>
            <a:pPr lvl="1"/>
            <a:r>
              <a:rPr lang="en-US"/>
              <a:t>Value: 	Minimum / Maximum / Decimals</a:t>
            </a:r>
          </a:p>
          <a:p>
            <a:pPr lvl="1"/>
            <a:r>
              <a:rPr lang="en-US"/>
              <a:t>Format:	Number / Date / Text</a:t>
            </a:r>
          </a:p>
          <a:p>
            <a:pPr lvl="1"/>
            <a:r>
              <a:rPr lang="en-US"/>
              <a:t>Fixed:	Drop-down</a:t>
            </a:r>
            <a:br>
              <a:rPr lang="en-US"/>
            </a:br>
            <a:endParaRPr lang="en-US"/>
          </a:p>
          <a:p>
            <a:r>
              <a:rPr lang="en-US"/>
              <a:t>What to do with other values:</a:t>
            </a:r>
          </a:p>
          <a:p>
            <a:pPr lvl="1"/>
            <a:r>
              <a:rPr lang="en-US"/>
              <a:t>Do not allow other values</a:t>
            </a:r>
          </a:p>
          <a:p>
            <a:pPr lvl="1"/>
            <a:r>
              <a:rPr lang="en-US"/>
              <a:t>Allow and show an error</a:t>
            </a:r>
          </a:p>
          <a:p>
            <a:pPr lvl="1"/>
            <a:r>
              <a:rPr lang="en-US"/>
              <a:t>Allow and ignore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8E8BED-AFEB-4FE0-9780-2AB2EB7DA592}"/>
              </a:ext>
            </a:extLst>
          </p:cNvPr>
          <p:cNvGrpSpPr/>
          <p:nvPr/>
        </p:nvGrpSpPr>
        <p:grpSpPr>
          <a:xfrm>
            <a:off x="2648809" y="3427498"/>
            <a:ext cx="6283713" cy="1279788"/>
            <a:chOff x="261257" y="2998520"/>
            <a:chExt cx="6377050" cy="134034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FF00862-80CE-4621-B8A4-E23C4E6C8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1257" y="3133500"/>
              <a:ext cx="6377050" cy="111858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64A0237-F740-4263-9447-600193BE891A}"/>
                </a:ext>
              </a:extLst>
            </p:cNvPr>
            <p:cNvSpPr/>
            <p:nvPr/>
          </p:nvSpPr>
          <p:spPr>
            <a:xfrm>
              <a:off x="5263750" y="2998520"/>
              <a:ext cx="1148925" cy="134034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F004007-569E-443B-83AE-23B1405E4BB9}"/>
                </a:ext>
              </a:extLst>
            </p:cNvPr>
            <p:cNvSpPr/>
            <p:nvPr/>
          </p:nvSpPr>
          <p:spPr>
            <a:xfrm>
              <a:off x="2188041" y="3046726"/>
              <a:ext cx="347341" cy="32465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3FD4EEE-28F0-467C-B58B-579B8E2DA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128" y="1047900"/>
            <a:ext cx="2164435" cy="178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43475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18BB0-21B7-41DC-BBC8-07B75B5A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Data </a:t>
            </a:r>
            <a:r>
              <a:rPr lang="nl-NL" err="1"/>
              <a:t>validation</a:t>
            </a:r>
            <a:r>
              <a:rPr lang="nl-NL"/>
              <a:t> - </a:t>
            </a:r>
            <a:r>
              <a:rPr lang="nl-NL" err="1"/>
              <a:t>Examples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8EAC3-4141-4FFF-8321-29662671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D09E619-A398-45D4-A1FD-933BDCB67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3366581" cy="3786776"/>
          </a:xfrm>
        </p:spPr>
        <p:txBody>
          <a:bodyPr vert="horz" lIns="0" tIns="0" rIns="0" bIns="0" rtlCol="0">
            <a:normAutofit/>
          </a:bodyPr>
          <a:lstStyle/>
          <a:p>
            <a:r>
              <a:rPr lang="en-US"/>
              <a:t>Dropdown with names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Value range</a:t>
            </a:r>
            <a:br>
              <a:rPr lang="en-US"/>
            </a:br>
            <a:br>
              <a:rPr lang="en-US"/>
            </a:br>
            <a:r>
              <a:rPr lang="en-US"/>
              <a:t>(and show errors)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7C8A21-9D1E-4A77-9BDC-D751B1E1E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158" y="862773"/>
            <a:ext cx="4486065" cy="17089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1E875A-C1B8-4E46-A96B-614DE80C2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6958" y="3071397"/>
            <a:ext cx="5952449" cy="168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37819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18BB0-21B7-41DC-BBC8-07B75B5A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Data </a:t>
            </a:r>
            <a:r>
              <a:rPr lang="nl-NL" err="1"/>
              <a:t>validation</a:t>
            </a:r>
            <a:r>
              <a:rPr lang="nl-NL"/>
              <a:t> - </a:t>
            </a:r>
            <a:r>
              <a:rPr lang="nl-NL" err="1"/>
              <a:t>Examples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8EAC3-4141-4FFF-8321-29662671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D09E619-A398-45D4-A1FD-933BDCB67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4050906" cy="3786776"/>
          </a:xfrm>
        </p:spPr>
        <p:txBody>
          <a:bodyPr vert="horz" lIns="0" tIns="0" rIns="0" bIns="0" rtlCol="0">
            <a:normAutofit/>
          </a:bodyPr>
          <a:lstStyle/>
          <a:p>
            <a:r>
              <a:rPr lang="en-US"/>
              <a:t>Set a custom message, and options 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E418AC-7E07-4BAD-A02D-A389FCDC2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379" y="3528725"/>
            <a:ext cx="2109560" cy="9282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6C7C81-B638-40DA-B82B-F14CC3F5D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379" y="2558390"/>
            <a:ext cx="2109561" cy="8408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57B90B-9177-4496-BD6A-BCDFD06AF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04" y="1466357"/>
            <a:ext cx="2109560" cy="8690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05F08D-FC65-4135-96FF-66B5BCE990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1885" y="2040757"/>
            <a:ext cx="2328621" cy="1876140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D340164-762C-4F8B-B2E5-8929E646A1FD}"/>
              </a:ext>
            </a:extLst>
          </p:cNvPr>
          <p:cNvCxnSpPr/>
          <p:nvPr/>
        </p:nvCxnSpPr>
        <p:spPr>
          <a:xfrm flipH="1" flipV="1">
            <a:off x="2967375" y="1993982"/>
            <a:ext cx="1392248" cy="9848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CC7A573-4FD7-4D50-A72C-0020FF1CC8C2}"/>
              </a:ext>
            </a:extLst>
          </p:cNvPr>
          <p:cNvCxnSpPr/>
          <p:nvPr/>
        </p:nvCxnSpPr>
        <p:spPr>
          <a:xfrm flipH="1">
            <a:off x="2914864" y="3038168"/>
            <a:ext cx="14388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7BD8B65-51C6-4227-8C68-7C40157F3FC0}"/>
              </a:ext>
            </a:extLst>
          </p:cNvPr>
          <p:cNvCxnSpPr>
            <a:endCxn id="5" idx="3"/>
          </p:cNvCxnSpPr>
          <p:nvPr/>
        </p:nvCxnSpPr>
        <p:spPr>
          <a:xfrm flipH="1">
            <a:off x="2890939" y="3103061"/>
            <a:ext cx="1468684" cy="889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23552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18BB0-21B7-41DC-BBC8-07B75B5A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Pivot </a:t>
            </a:r>
            <a:r>
              <a:rPr lang="nl-NL" err="1"/>
              <a:t>table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239F1-C342-40FC-B843-0DDA97359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>
            <a:normAutofit/>
          </a:bodyPr>
          <a:lstStyle/>
          <a:p>
            <a:r>
              <a:rPr lang="en-US"/>
              <a:t>Order, summarize, filter and calculate statistics of large tables</a:t>
            </a:r>
            <a:br>
              <a:rPr lang="en-US"/>
            </a:br>
            <a:endParaRPr lang="en-US"/>
          </a:p>
          <a:p>
            <a:r>
              <a:rPr lang="en-US"/>
              <a:t>Dynamic link to table</a:t>
            </a:r>
            <a:br>
              <a:rPr lang="en-US"/>
            </a:br>
            <a:endParaRPr lang="en-US"/>
          </a:p>
          <a:p>
            <a:r>
              <a:rPr lang="en-US"/>
              <a:t>Needs data with unique named columns and data </a:t>
            </a:r>
          </a:p>
          <a:p>
            <a:pPr lvl="1"/>
            <a:r>
              <a:rPr lang="en-US"/>
              <a:t>Excels ‘Table’ is optional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8EAC3-4141-4FFF-8321-29662671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15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186E15-7F9E-464D-8E06-65DABE4609BA}"/>
              </a:ext>
            </a:extLst>
          </p:cNvPr>
          <p:cNvGrpSpPr/>
          <p:nvPr/>
        </p:nvGrpSpPr>
        <p:grpSpPr>
          <a:xfrm>
            <a:off x="1625328" y="3349999"/>
            <a:ext cx="4903424" cy="1360207"/>
            <a:chOff x="2858754" y="2818697"/>
            <a:chExt cx="4903424" cy="136020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86BAE91-0AAA-4AF9-AB90-076313B91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08381" y="2904847"/>
              <a:ext cx="4853797" cy="1274057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4AA08E4-2B4B-47A5-9D7E-2F96D34E236D}"/>
                </a:ext>
              </a:extLst>
            </p:cNvPr>
            <p:cNvSpPr/>
            <p:nvPr/>
          </p:nvSpPr>
          <p:spPr>
            <a:xfrm>
              <a:off x="3461911" y="2818697"/>
              <a:ext cx="342257" cy="30998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94F8B8-6479-4600-A6CA-8C2592549F5F}"/>
                </a:ext>
              </a:extLst>
            </p:cNvPr>
            <p:cNvSpPr/>
            <p:nvPr/>
          </p:nvSpPr>
          <p:spPr>
            <a:xfrm>
              <a:off x="2858754" y="3000358"/>
              <a:ext cx="427187" cy="63954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D4B991A2-BBE1-43B8-A8CC-10A499DE9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9500" y="2111525"/>
            <a:ext cx="2868471" cy="92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988332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18BB0-21B7-41DC-BBC8-07B75B5A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Pivot </a:t>
            </a:r>
            <a:r>
              <a:rPr lang="nl-NL" err="1"/>
              <a:t>table</a:t>
            </a:r>
            <a:r>
              <a:rPr lang="nl-NL"/>
              <a:t> - </a:t>
            </a:r>
            <a:r>
              <a:rPr lang="nl-NL" err="1"/>
              <a:t>Example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8EAC3-4141-4FFF-8321-29662671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DDFEDD-4413-4748-BF56-0F5777C48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19" y="2287319"/>
            <a:ext cx="3247673" cy="11225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C39145-714F-4212-BFB3-02F031EEC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877" y="3409827"/>
            <a:ext cx="2451504" cy="12719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6485590-C680-4056-8770-7484783F2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3999" y="770290"/>
            <a:ext cx="2121261" cy="15784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F2A0801-91DE-4CA2-B4AC-B9403E9F37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421" y="3479957"/>
            <a:ext cx="1813936" cy="11316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469FAF8-4D0B-4783-B7F8-EBD06D09FC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7624" y="933757"/>
            <a:ext cx="1812375" cy="1192068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AFF70D8-421B-4C22-ADBD-C8A6B4986567}"/>
              </a:ext>
            </a:extLst>
          </p:cNvPr>
          <p:cNvCxnSpPr/>
          <p:nvPr/>
        </p:nvCxnSpPr>
        <p:spPr>
          <a:xfrm flipV="1">
            <a:off x="3474720" y="1881894"/>
            <a:ext cx="914157" cy="525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B354592-40E8-414D-A5DC-1D7C7A786D24}"/>
              </a:ext>
            </a:extLst>
          </p:cNvPr>
          <p:cNvCxnSpPr/>
          <p:nvPr/>
        </p:nvCxnSpPr>
        <p:spPr>
          <a:xfrm>
            <a:off x="3526756" y="3315437"/>
            <a:ext cx="756176" cy="348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472379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B772E-78A6-48C4-B007-60D10EFFD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err="1"/>
              <a:t>What</a:t>
            </a:r>
            <a:r>
              <a:rPr lang="nl-NL"/>
              <a:t> are macro’s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0BE19-637C-4348-A1D3-80E5A9AE7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err="1"/>
              <a:t>To</a:t>
            </a:r>
            <a:r>
              <a:rPr lang="nl-NL"/>
              <a:t> start </a:t>
            </a:r>
            <a:r>
              <a:rPr lang="nl-NL" err="1"/>
              <a:t>simple</a:t>
            </a:r>
            <a:r>
              <a:rPr lang="nl-NL"/>
              <a:t>…</a:t>
            </a:r>
          </a:p>
          <a:p>
            <a:pPr lvl="1"/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automate</a:t>
            </a:r>
            <a:r>
              <a:rPr lang="nl-NL"/>
              <a:t> </a:t>
            </a:r>
            <a:r>
              <a:rPr lang="nl-NL" err="1"/>
              <a:t>repetitive</a:t>
            </a:r>
            <a:r>
              <a:rPr lang="nl-NL"/>
              <a:t> </a:t>
            </a:r>
            <a:r>
              <a:rPr lang="nl-NL" err="1"/>
              <a:t>tasks</a:t>
            </a:r>
            <a:endParaRPr lang="nl-NL"/>
          </a:p>
          <a:p>
            <a:r>
              <a:rPr lang="nl-NL"/>
              <a:t>The next step</a:t>
            </a:r>
          </a:p>
          <a:p>
            <a:pPr lvl="1"/>
            <a:r>
              <a:rPr lang="nl-NL" err="1"/>
              <a:t>Create</a:t>
            </a:r>
            <a:r>
              <a:rPr lang="nl-NL"/>
              <a:t> </a:t>
            </a:r>
            <a:r>
              <a:rPr lang="nl-NL" err="1"/>
              <a:t>your</a:t>
            </a:r>
            <a:r>
              <a:rPr lang="nl-NL"/>
              <a:t> </a:t>
            </a:r>
            <a:r>
              <a:rPr lang="nl-NL" err="1"/>
              <a:t>own</a:t>
            </a:r>
            <a:r>
              <a:rPr lang="nl-NL"/>
              <a:t> </a:t>
            </a:r>
            <a:r>
              <a:rPr lang="nl-NL" err="1"/>
              <a:t>functions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use</a:t>
            </a:r>
            <a:endParaRPr lang="nl-NL"/>
          </a:p>
          <a:p>
            <a:pPr lvl="2"/>
            <a:r>
              <a:rPr lang="nl-NL"/>
              <a:t>In </a:t>
            </a:r>
            <a:r>
              <a:rPr lang="nl-NL" err="1"/>
              <a:t>stead</a:t>
            </a:r>
            <a:r>
              <a:rPr lang="nl-NL"/>
              <a:t> of </a:t>
            </a:r>
            <a:r>
              <a:rPr lang="nl-NL" err="1"/>
              <a:t>extensive</a:t>
            </a:r>
            <a:r>
              <a:rPr lang="nl-NL"/>
              <a:t> </a:t>
            </a:r>
            <a:r>
              <a:rPr lang="nl-NL" err="1"/>
              <a:t>formulas</a:t>
            </a:r>
            <a:endParaRPr lang="nl-NL"/>
          </a:p>
          <a:p>
            <a:pPr lvl="2"/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certify</a:t>
            </a:r>
            <a:r>
              <a:rPr lang="nl-NL"/>
              <a:t> </a:t>
            </a:r>
            <a:r>
              <a:rPr lang="nl-NL" err="1"/>
              <a:t>your</a:t>
            </a:r>
            <a:r>
              <a:rPr lang="nl-NL"/>
              <a:t> procedures</a:t>
            </a:r>
          </a:p>
          <a:p>
            <a:r>
              <a:rPr lang="nl-NL"/>
              <a:t>Or even more…</a:t>
            </a:r>
          </a:p>
          <a:p>
            <a:pPr lvl="1"/>
            <a:r>
              <a:rPr lang="nl-NL" err="1"/>
              <a:t>To</a:t>
            </a:r>
            <a:r>
              <a:rPr lang="nl-NL"/>
              <a:t> make a </a:t>
            </a:r>
            <a:r>
              <a:rPr lang="nl-NL" err="1"/>
              <a:t>user-interface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manage </a:t>
            </a:r>
            <a:r>
              <a:rPr lang="nl-NL" err="1"/>
              <a:t>your</a:t>
            </a:r>
            <a:r>
              <a:rPr lang="nl-NL"/>
              <a:t> workflow</a:t>
            </a:r>
          </a:p>
          <a:p>
            <a:pPr lvl="1"/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create</a:t>
            </a:r>
            <a:r>
              <a:rPr lang="nl-NL"/>
              <a:t> </a:t>
            </a:r>
            <a:r>
              <a:rPr lang="nl-NL" err="1"/>
              <a:t>your</a:t>
            </a:r>
            <a:r>
              <a:rPr lang="nl-NL"/>
              <a:t> </a:t>
            </a:r>
            <a:r>
              <a:rPr lang="nl-NL" err="1"/>
              <a:t>own</a:t>
            </a:r>
            <a:r>
              <a:rPr lang="nl-NL"/>
              <a:t> </a:t>
            </a:r>
            <a:r>
              <a:rPr lang="nl-NL" err="1"/>
              <a:t>tooling</a:t>
            </a:r>
            <a:endParaRPr lang="nl-NL"/>
          </a:p>
          <a:p>
            <a:pPr marL="0" indent="0">
              <a:buNone/>
            </a:pP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DDE67F-2795-4FDA-8F8B-CF58A05B7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4DF01297-1B7B-4810-865A-5D0DFC64D6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7845"/>
          <a:stretch/>
        </p:blipFill>
        <p:spPr>
          <a:xfrm>
            <a:off x="5242550" y="556557"/>
            <a:ext cx="3433450" cy="301093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3797306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0A5F2-BE34-474D-AE44-A068AD1C3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Record </a:t>
            </a:r>
            <a:r>
              <a:rPr lang="nl-NL" err="1"/>
              <a:t>your</a:t>
            </a:r>
            <a:r>
              <a:rPr lang="nl-NL"/>
              <a:t> </a:t>
            </a:r>
            <a:r>
              <a:rPr lang="nl-NL" err="1"/>
              <a:t>own</a:t>
            </a:r>
            <a:r>
              <a:rPr lang="nl-NL"/>
              <a:t> macro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E7AD9-23A3-4C6E-AAAF-DF2ECFC92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4104000" cy="3780000"/>
          </a:xfrm>
        </p:spPr>
        <p:txBody>
          <a:bodyPr/>
          <a:lstStyle/>
          <a:p>
            <a:r>
              <a:rPr lang="nl-NL"/>
              <a:t>Excel has a built-in macrorecorder </a:t>
            </a:r>
            <a:r>
              <a:rPr lang="nl-NL" err="1"/>
              <a:t>to</a:t>
            </a:r>
            <a:r>
              <a:rPr lang="nl-NL"/>
              <a:t> record </a:t>
            </a:r>
            <a:r>
              <a:rPr lang="nl-NL" err="1"/>
              <a:t>your</a:t>
            </a:r>
            <a:r>
              <a:rPr lang="nl-NL"/>
              <a:t> </a:t>
            </a:r>
            <a:r>
              <a:rPr lang="nl-NL" err="1"/>
              <a:t>keystrokes</a:t>
            </a:r>
            <a:r>
              <a:rPr lang="nl-NL"/>
              <a:t> </a:t>
            </a:r>
            <a:r>
              <a:rPr lang="nl-NL" err="1"/>
              <a:t>and</a:t>
            </a:r>
            <a:r>
              <a:rPr lang="nl-NL"/>
              <a:t> </a:t>
            </a:r>
            <a:r>
              <a:rPr lang="nl-NL" err="1"/>
              <a:t>mouseclicks</a:t>
            </a:r>
            <a:endParaRPr lang="nl-NL"/>
          </a:p>
          <a:p>
            <a:r>
              <a:rPr lang="nl-NL"/>
              <a:t>Macro-recorder is in de Developer-tab</a:t>
            </a:r>
          </a:p>
          <a:p>
            <a:r>
              <a:rPr lang="nl-NL" err="1"/>
              <a:t>If</a:t>
            </a:r>
            <a:r>
              <a:rPr lang="nl-NL"/>
              <a:t> </a:t>
            </a:r>
            <a:r>
              <a:rPr lang="nl-NL" err="1"/>
              <a:t>not</a:t>
            </a:r>
            <a:r>
              <a:rPr lang="nl-NL"/>
              <a:t> </a:t>
            </a:r>
            <a:r>
              <a:rPr lang="nl-NL" err="1"/>
              <a:t>visible</a:t>
            </a:r>
            <a:r>
              <a:rPr lang="nl-NL"/>
              <a:t>, make </a:t>
            </a:r>
            <a:r>
              <a:rPr lang="nl-NL" err="1"/>
              <a:t>it</a:t>
            </a:r>
            <a:r>
              <a:rPr lang="nl-NL"/>
              <a:t> </a:t>
            </a:r>
            <a:r>
              <a:rPr lang="nl-NL" err="1"/>
              <a:t>visible</a:t>
            </a:r>
            <a:r>
              <a:rPr lang="nl-NL"/>
              <a:t>:</a:t>
            </a:r>
          </a:p>
          <a:p>
            <a:pPr lvl="1"/>
            <a:r>
              <a:rPr lang="nl-NL"/>
              <a:t>File-Options-</a:t>
            </a:r>
            <a:r>
              <a:rPr lang="nl-NL" err="1"/>
              <a:t>Customize</a:t>
            </a:r>
            <a:r>
              <a:rPr lang="nl-NL"/>
              <a:t> </a:t>
            </a:r>
            <a:r>
              <a:rPr lang="nl-NL" err="1"/>
              <a:t>ribbon</a:t>
            </a:r>
            <a:endParaRPr lang="nl-NL"/>
          </a:p>
          <a:p>
            <a:pPr lvl="1"/>
            <a:r>
              <a:rPr lang="nl-NL"/>
              <a:t>Right click menu </a:t>
            </a:r>
            <a:r>
              <a:rPr lang="nl-NL" err="1"/>
              <a:t>and</a:t>
            </a:r>
            <a:r>
              <a:rPr lang="nl-NL"/>
              <a:t> </a:t>
            </a:r>
            <a:r>
              <a:rPr lang="nl-NL" err="1"/>
              <a:t>choose</a:t>
            </a:r>
            <a:r>
              <a:rPr lang="nl-NL"/>
              <a:t> </a:t>
            </a:r>
            <a:r>
              <a:rPr lang="nl-NL" err="1"/>
              <a:t>Customize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Ribbon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B5C51-DC55-46E8-A8F7-4E699A040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6364F0-E9F0-4295-9039-5F224635F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413" y="891412"/>
            <a:ext cx="4489449" cy="3680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2F8A229-4B1B-4C37-8D50-72C20ED050D7}"/>
              </a:ext>
            </a:extLst>
          </p:cNvPr>
          <p:cNvSpPr/>
          <p:nvPr/>
        </p:nvSpPr>
        <p:spPr>
          <a:xfrm>
            <a:off x="7100515" y="3395207"/>
            <a:ext cx="898498" cy="278296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98634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07D41-8871-4659-8908-E70612AA2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Record </a:t>
            </a:r>
            <a:r>
              <a:rPr lang="nl-NL" err="1"/>
              <a:t>with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Developer-tab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3B7B7-4167-4188-8C2A-3E834853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1694B1-C43B-4056-A1F8-15BCC4273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43" y="948467"/>
            <a:ext cx="4230057" cy="141732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210A221-3DBF-40D8-A8C4-8B32A03E9F02}"/>
              </a:ext>
            </a:extLst>
          </p:cNvPr>
          <p:cNvSpPr/>
          <p:nvPr/>
        </p:nvSpPr>
        <p:spPr>
          <a:xfrm>
            <a:off x="1184743" y="1378833"/>
            <a:ext cx="1089329" cy="346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D2C04AC-4FB4-4245-90B9-A3309395122F}"/>
              </a:ext>
            </a:extLst>
          </p:cNvPr>
          <p:cNvSpPr/>
          <p:nvPr/>
        </p:nvSpPr>
        <p:spPr>
          <a:xfrm flipH="1">
            <a:off x="6146360" y="1948070"/>
            <a:ext cx="246490" cy="338209"/>
          </a:xfrm>
          <a:prstGeom prst="rightArrow">
            <a:avLst/>
          </a:prstGeom>
          <a:solidFill>
            <a:srgbClr val="0057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758969-68AF-4A4D-8093-5326A1C0971C}"/>
              </a:ext>
            </a:extLst>
          </p:cNvPr>
          <p:cNvSpPr txBox="1"/>
          <p:nvPr/>
        </p:nvSpPr>
        <p:spPr>
          <a:xfrm>
            <a:off x="6512117" y="1916947"/>
            <a:ext cx="2067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err="1"/>
              <a:t>Give</a:t>
            </a:r>
            <a:r>
              <a:rPr lang="nl-NL" sz="1400"/>
              <a:t> </a:t>
            </a:r>
            <a:r>
              <a:rPr lang="nl-NL" sz="1400" err="1"/>
              <a:t>it</a:t>
            </a:r>
            <a:r>
              <a:rPr lang="nl-NL" sz="1400"/>
              <a:t> a </a:t>
            </a:r>
            <a:r>
              <a:rPr lang="nl-NL" sz="1400" err="1"/>
              <a:t>clear</a:t>
            </a:r>
            <a:r>
              <a:rPr lang="nl-NL" sz="1400"/>
              <a:t> name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1AFE0621-B291-4C69-BB74-6628161CE737}"/>
              </a:ext>
            </a:extLst>
          </p:cNvPr>
          <p:cNvSpPr/>
          <p:nvPr/>
        </p:nvSpPr>
        <p:spPr>
          <a:xfrm flipH="1">
            <a:off x="6146360" y="2402645"/>
            <a:ext cx="246490" cy="338209"/>
          </a:xfrm>
          <a:prstGeom prst="rightArrow">
            <a:avLst/>
          </a:prstGeom>
          <a:solidFill>
            <a:srgbClr val="0057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2B5554-3908-4FEA-BEA7-EB72DE744892}"/>
              </a:ext>
            </a:extLst>
          </p:cNvPr>
          <p:cNvSpPr txBox="1"/>
          <p:nvPr/>
        </p:nvSpPr>
        <p:spPr>
          <a:xfrm>
            <a:off x="6512117" y="2385555"/>
            <a:ext cx="22740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err="1"/>
              <a:t>Give</a:t>
            </a:r>
            <a:r>
              <a:rPr lang="nl-NL" sz="1400"/>
              <a:t> </a:t>
            </a:r>
            <a:r>
              <a:rPr lang="nl-NL" sz="1400" err="1"/>
              <a:t>it</a:t>
            </a:r>
            <a:r>
              <a:rPr lang="nl-NL" sz="1400"/>
              <a:t> a </a:t>
            </a:r>
            <a:r>
              <a:rPr lang="nl-NL" sz="1400" err="1"/>
              <a:t>shortcut</a:t>
            </a:r>
            <a:endParaRPr lang="nl-NL" sz="1400"/>
          </a:p>
          <a:p>
            <a:r>
              <a:rPr lang="nl-NL" sz="1400"/>
              <a:t>Tip: </a:t>
            </a:r>
            <a:r>
              <a:rPr lang="nl-NL" sz="1400" err="1"/>
              <a:t>use</a:t>
            </a:r>
            <a:r>
              <a:rPr lang="nl-NL" sz="1400"/>
              <a:t> Shift </a:t>
            </a:r>
            <a:r>
              <a:rPr lang="nl-NL" sz="1400" err="1"/>
              <a:t>not</a:t>
            </a:r>
            <a:r>
              <a:rPr lang="nl-NL" sz="1400"/>
              <a:t> </a:t>
            </a:r>
            <a:r>
              <a:rPr lang="nl-NL" sz="1400" err="1"/>
              <a:t>to</a:t>
            </a:r>
            <a:r>
              <a:rPr lang="nl-NL" sz="1400"/>
              <a:t> </a:t>
            </a:r>
            <a:r>
              <a:rPr lang="nl-NL" sz="1400" err="1"/>
              <a:t>overwrite</a:t>
            </a:r>
            <a:r>
              <a:rPr lang="nl-NL" sz="1400"/>
              <a:t> </a:t>
            </a:r>
            <a:r>
              <a:rPr lang="nl-NL" sz="1400" err="1"/>
              <a:t>existing</a:t>
            </a:r>
            <a:r>
              <a:rPr lang="nl-NL" sz="1400"/>
              <a:t> shortcuts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641B5D2-6204-498A-B284-E112847186A9}"/>
              </a:ext>
            </a:extLst>
          </p:cNvPr>
          <p:cNvSpPr/>
          <p:nvPr/>
        </p:nvSpPr>
        <p:spPr>
          <a:xfrm rot="10800000" flipH="1">
            <a:off x="2316422" y="2801226"/>
            <a:ext cx="246490" cy="338209"/>
          </a:xfrm>
          <a:prstGeom prst="rightArrow">
            <a:avLst/>
          </a:prstGeom>
          <a:solidFill>
            <a:srgbClr val="0057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0397B9-1711-4289-9638-44C8E407F546}"/>
              </a:ext>
            </a:extLst>
          </p:cNvPr>
          <p:cNvSpPr txBox="1"/>
          <p:nvPr/>
        </p:nvSpPr>
        <p:spPr>
          <a:xfrm>
            <a:off x="646646" y="2816442"/>
            <a:ext cx="2067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err="1"/>
              <a:t>Where</a:t>
            </a:r>
            <a:r>
              <a:rPr lang="nl-NL" sz="1400"/>
              <a:t> </a:t>
            </a:r>
            <a:r>
              <a:rPr lang="nl-NL" sz="1400" err="1"/>
              <a:t>to</a:t>
            </a:r>
            <a:r>
              <a:rPr lang="nl-NL" sz="1400"/>
              <a:t> store </a:t>
            </a:r>
            <a:r>
              <a:rPr lang="nl-NL" sz="1400" err="1"/>
              <a:t>it</a:t>
            </a:r>
            <a:r>
              <a:rPr lang="nl-NL" sz="1400"/>
              <a:t>…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EC591A5-B5F0-4DF7-B660-68708DF4DCAC}"/>
              </a:ext>
            </a:extLst>
          </p:cNvPr>
          <p:cNvSpPr/>
          <p:nvPr/>
        </p:nvSpPr>
        <p:spPr>
          <a:xfrm rot="10800000" flipH="1">
            <a:off x="2316422" y="3417198"/>
            <a:ext cx="246490" cy="338209"/>
          </a:xfrm>
          <a:prstGeom prst="rightArrow">
            <a:avLst/>
          </a:prstGeom>
          <a:solidFill>
            <a:srgbClr val="0057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C93EB7-6F13-4D8F-966F-B84A958F2B03}"/>
              </a:ext>
            </a:extLst>
          </p:cNvPr>
          <p:cNvSpPr txBox="1"/>
          <p:nvPr/>
        </p:nvSpPr>
        <p:spPr>
          <a:xfrm>
            <a:off x="646646" y="3432414"/>
            <a:ext cx="1669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err="1"/>
              <a:t>Optional</a:t>
            </a:r>
            <a:r>
              <a:rPr lang="nl-NL" sz="1400"/>
              <a:t> but </a:t>
            </a:r>
            <a:r>
              <a:rPr lang="nl-NL" sz="1400" err="1"/>
              <a:t>may</a:t>
            </a:r>
            <a:r>
              <a:rPr lang="nl-NL" sz="1400"/>
              <a:t> turn out </a:t>
            </a:r>
            <a:r>
              <a:rPr lang="nl-NL" sz="1400" err="1"/>
              <a:t>useful</a:t>
            </a:r>
            <a:r>
              <a:rPr lang="nl-NL" sz="1400"/>
              <a:t>…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1BCEF5F-27CF-490A-A6EF-0AC464F4A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036" y="1524910"/>
            <a:ext cx="3277057" cy="27435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E527FCE-B509-49FA-8740-E8880A288C9F}"/>
              </a:ext>
            </a:extLst>
          </p:cNvPr>
          <p:cNvSpPr txBox="1"/>
          <p:nvPr/>
        </p:nvSpPr>
        <p:spPr>
          <a:xfrm>
            <a:off x="4343799" y="4378491"/>
            <a:ext cx="4403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>
                <a:solidFill>
                  <a:schemeClr val="accent5"/>
                </a:solidFill>
              </a:rPr>
              <a:t>Press OK </a:t>
            </a:r>
            <a:r>
              <a:rPr lang="nl-NL" b="1" err="1">
                <a:solidFill>
                  <a:schemeClr val="accent5"/>
                </a:solidFill>
              </a:rPr>
              <a:t>and</a:t>
            </a:r>
            <a:r>
              <a:rPr lang="nl-NL" b="1">
                <a:solidFill>
                  <a:schemeClr val="accent5"/>
                </a:solidFill>
              </a:rPr>
              <a:t> do </a:t>
            </a:r>
            <a:r>
              <a:rPr lang="nl-NL" b="1" err="1">
                <a:solidFill>
                  <a:schemeClr val="accent5"/>
                </a:solidFill>
              </a:rPr>
              <a:t>the</a:t>
            </a:r>
            <a:r>
              <a:rPr lang="nl-NL" b="1">
                <a:solidFill>
                  <a:schemeClr val="accent5"/>
                </a:solidFill>
              </a:rPr>
              <a:t> </a:t>
            </a:r>
            <a:r>
              <a:rPr lang="nl-NL" b="1" err="1">
                <a:solidFill>
                  <a:schemeClr val="accent5"/>
                </a:solidFill>
              </a:rPr>
              <a:t>things</a:t>
            </a:r>
            <a:r>
              <a:rPr lang="nl-NL" b="1">
                <a:solidFill>
                  <a:schemeClr val="accent5"/>
                </a:solidFill>
              </a:rPr>
              <a:t> </a:t>
            </a:r>
            <a:r>
              <a:rPr lang="nl-NL" b="1" err="1">
                <a:solidFill>
                  <a:schemeClr val="accent5"/>
                </a:solidFill>
              </a:rPr>
              <a:t>you</a:t>
            </a:r>
            <a:r>
              <a:rPr lang="nl-NL" b="1">
                <a:solidFill>
                  <a:schemeClr val="accent5"/>
                </a:solidFill>
              </a:rPr>
              <a:t> want </a:t>
            </a:r>
            <a:r>
              <a:rPr lang="nl-NL" b="1" err="1">
                <a:solidFill>
                  <a:schemeClr val="accent5"/>
                </a:solidFill>
              </a:rPr>
              <a:t>to</a:t>
            </a:r>
            <a:r>
              <a:rPr lang="nl-NL" b="1">
                <a:solidFill>
                  <a:schemeClr val="accent5"/>
                </a:solidFill>
              </a:rPr>
              <a:t> do…</a:t>
            </a:r>
          </a:p>
        </p:txBody>
      </p:sp>
    </p:spTree>
    <p:extLst>
      <p:ext uri="{BB962C8B-B14F-4D97-AF65-F5344CB8AC3E}">
        <p14:creationId xmlns:p14="http://schemas.microsoft.com/office/powerpoint/2010/main" val="27704884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EC22D-8685-4C16-9D7D-E2270C786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err="1"/>
              <a:t>When</a:t>
            </a:r>
            <a:r>
              <a:rPr lang="nl-NL"/>
              <a:t> </a:t>
            </a:r>
            <a:r>
              <a:rPr lang="nl-NL" err="1"/>
              <a:t>finished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AFF3E5-D158-4B43-AD0A-6C1D8B0D4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AA5FB1-CC80-4C51-BA81-A7A3FDC1D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5" y="1045673"/>
            <a:ext cx="3070786" cy="120259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2FE9BBF-CF4E-4C46-B3D0-5C1C1DD5D128}"/>
              </a:ext>
            </a:extLst>
          </p:cNvPr>
          <p:cNvSpPr/>
          <p:nvPr/>
        </p:nvSpPr>
        <p:spPr>
          <a:xfrm>
            <a:off x="1073424" y="1473672"/>
            <a:ext cx="1089329" cy="346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71FC324-1A7B-480F-9A55-54CE4BC9A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060" y="1012337"/>
            <a:ext cx="4104000" cy="2461454"/>
          </a:xfrm>
        </p:spPr>
        <p:txBody>
          <a:bodyPr>
            <a:normAutofit/>
          </a:bodyPr>
          <a:lstStyle/>
          <a:p>
            <a:r>
              <a:rPr lang="nl-NL"/>
              <a:t>Press Stop </a:t>
            </a:r>
            <a:r>
              <a:rPr lang="nl-NL" err="1"/>
              <a:t>Recording</a:t>
            </a:r>
            <a:r>
              <a:rPr lang="nl-NL"/>
              <a:t> </a:t>
            </a:r>
            <a:r>
              <a:rPr lang="nl-NL" err="1"/>
              <a:t>and</a:t>
            </a:r>
            <a:r>
              <a:rPr lang="nl-NL"/>
              <a:t> </a:t>
            </a:r>
            <a:r>
              <a:rPr lang="nl-NL" err="1"/>
              <a:t>your</a:t>
            </a:r>
            <a:r>
              <a:rPr lang="nl-NL"/>
              <a:t> macro is </a:t>
            </a:r>
            <a:r>
              <a:rPr lang="nl-NL" err="1"/>
              <a:t>recorded</a:t>
            </a:r>
            <a:endParaRPr lang="nl-NL"/>
          </a:p>
          <a:p>
            <a:r>
              <a:rPr lang="nl-NL"/>
              <a:t>How </a:t>
            </a:r>
            <a:r>
              <a:rPr lang="nl-NL" err="1"/>
              <a:t>to</a:t>
            </a:r>
            <a:r>
              <a:rPr lang="nl-NL"/>
              <a:t> run </a:t>
            </a:r>
            <a:r>
              <a:rPr lang="nl-NL" err="1"/>
              <a:t>the</a:t>
            </a:r>
            <a:r>
              <a:rPr lang="nl-NL"/>
              <a:t> macro?</a:t>
            </a:r>
          </a:p>
          <a:p>
            <a:pPr lvl="1"/>
            <a:r>
              <a:rPr lang="nl-NL" err="1"/>
              <a:t>Choose</a:t>
            </a:r>
            <a:r>
              <a:rPr lang="nl-NL"/>
              <a:t> </a:t>
            </a:r>
            <a:r>
              <a:rPr lang="nl-NL" err="1"/>
              <a:t>Macros</a:t>
            </a:r>
            <a:endParaRPr lang="nl-NL"/>
          </a:p>
          <a:p>
            <a:pPr lvl="1"/>
            <a:r>
              <a:rPr lang="nl-NL"/>
              <a:t>Select </a:t>
            </a:r>
            <a:r>
              <a:rPr lang="nl-NL" err="1"/>
              <a:t>your</a:t>
            </a:r>
            <a:r>
              <a:rPr lang="nl-NL"/>
              <a:t> macro</a:t>
            </a:r>
          </a:p>
          <a:p>
            <a:pPr lvl="1"/>
            <a:r>
              <a:rPr lang="nl-NL"/>
              <a:t>Run </a:t>
            </a:r>
            <a:r>
              <a:rPr lang="nl-NL" err="1"/>
              <a:t>the</a:t>
            </a:r>
            <a:r>
              <a:rPr lang="nl-NL"/>
              <a:t> macro</a:t>
            </a:r>
          </a:p>
          <a:p>
            <a:pPr lvl="1"/>
            <a:endParaRPr lang="nl-NL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008DD15-63AC-4744-9C2E-818228DAA8B2}"/>
              </a:ext>
            </a:extLst>
          </p:cNvPr>
          <p:cNvSpPr/>
          <p:nvPr/>
        </p:nvSpPr>
        <p:spPr>
          <a:xfrm>
            <a:off x="724695" y="1473672"/>
            <a:ext cx="587073" cy="545959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C3C580-E5C6-4E92-B6C2-AF1D6EBC3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155" y="2092502"/>
            <a:ext cx="2817988" cy="2461454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DC15F4-1AD0-4D9E-B2FF-50F49FE08A8E}"/>
              </a:ext>
            </a:extLst>
          </p:cNvPr>
          <p:cNvSpPr txBox="1">
            <a:spLocks/>
          </p:cNvSpPr>
          <p:nvPr/>
        </p:nvSpPr>
        <p:spPr>
          <a:xfrm>
            <a:off x="4235789" y="2960603"/>
            <a:ext cx="4104000" cy="5697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err="1">
                <a:solidFill>
                  <a:schemeClr val="accent2"/>
                </a:solidFill>
              </a:rPr>
              <a:t>Note</a:t>
            </a:r>
            <a:r>
              <a:rPr lang="nl-NL">
                <a:solidFill>
                  <a:schemeClr val="accent2"/>
                </a:solidFill>
              </a:rPr>
              <a:t>: </a:t>
            </a:r>
            <a:r>
              <a:rPr lang="nl-NL" err="1">
                <a:solidFill>
                  <a:schemeClr val="accent2"/>
                </a:solidFill>
              </a:rPr>
              <a:t>workbooks</a:t>
            </a:r>
            <a:r>
              <a:rPr lang="nl-NL">
                <a:solidFill>
                  <a:schemeClr val="accent2"/>
                </a:solidFill>
              </a:rPr>
              <a:t> </a:t>
            </a:r>
            <a:r>
              <a:rPr lang="nl-NL" err="1">
                <a:solidFill>
                  <a:schemeClr val="accent2"/>
                </a:solidFill>
              </a:rPr>
              <a:t>with</a:t>
            </a:r>
            <a:r>
              <a:rPr lang="nl-NL">
                <a:solidFill>
                  <a:schemeClr val="accent2"/>
                </a:solidFill>
              </a:rPr>
              <a:t> macro’s have </a:t>
            </a:r>
            <a:r>
              <a:rPr lang="nl-NL" err="1">
                <a:solidFill>
                  <a:schemeClr val="accent2"/>
                </a:solidFill>
              </a:rPr>
              <a:t>to</a:t>
            </a:r>
            <a:r>
              <a:rPr lang="nl-NL">
                <a:solidFill>
                  <a:schemeClr val="accent2"/>
                </a:solidFill>
              </a:rPr>
              <a:t> </a:t>
            </a:r>
            <a:r>
              <a:rPr lang="nl-NL" err="1">
                <a:solidFill>
                  <a:schemeClr val="accent2"/>
                </a:solidFill>
              </a:rPr>
              <a:t>be</a:t>
            </a:r>
            <a:r>
              <a:rPr lang="nl-NL">
                <a:solidFill>
                  <a:schemeClr val="accent2"/>
                </a:solidFill>
              </a:rPr>
              <a:t> </a:t>
            </a:r>
            <a:r>
              <a:rPr lang="nl-NL" err="1">
                <a:solidFill>
                  <a:schemeClr val="accent2"/>
                </a:solidFill>
              </a:rPr>
              <a:t>saved</a:t>
            </a:r>
            <a:r>
              <a:rPr lang="nl-NL">
                <a:solidFill>
                  <a:schemeClr val="accent2"/>
                </a:solidFill>
              </a:rPr>
              <a:t> as macro </a:t>
            </a:r>
            <a:r>
              <a:rPr lang="nl-NL" err="1">
                <a:solidFill>
                  <a:schemeClr val="accent2"/>
                </a:solidFill>
              </a:rPr>
              <a:t>enabled</a:t>
            </a:r>
            <a:r>
              <a:rPr lang="nl-NL">
                <a:solidFill>
                  <a:schemeClr val="accent2"/>
                </a:solidFill>
              </a:rPr>
              <a:t> </a:t>
            </a:r>
            <a:r>
              <a:rPr lang="nl-NL" err="1">
                <a:solidFill>
                  <a:schemeClr val="accent2"/>
                </a:solidFill>
              </a:rPr>
              <a:t>workbooks</a:t>
            </a:r>
            <a:endParaRPr lang="nl-NL">
              <a:solidFill>
                <a:schemeClr val="accent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6B84DE-8B87-40E2-A075-B674075E3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753" y="3612900"/>
            <a:ext cx="3778100" cy="10365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406231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uiExpand="1" build="p" bldLvl="2"/>
      <p:bldP spid="10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0ACD6-3A75-41C1-A04B-0CD2CDD8F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/>
              <a:t>Where</a:t>
            </a:r>
            <a:r>
              <a:rPr lang="nl-NL" dirty="0"/>
              <a:t> are macro’s </a:t>
            </a:r>
            <a:r>
              <a:rPr lang="nl-NL" dirty="0" err="1"/>
              <a:t>stored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231CA-9D8A-4F4D-8EA7-823CE9636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8172566" cy="2106230"/>
          </a:xfrm>
        </p:spPr>
        <p:txBody>
          <a:bodyPr/>
          <a:lstStyle/>
          <a:p>
            <a:r>
              <a:rPr lang="nl-NL"/>
              <a:t>As subroutines in Visual Basic</a:t>
            </a:r>
          </a:p>
          <a:p>
            <a:r>
              <a:rPr lang="nl-NL" err="1"/>
              <a:t>Edit</a:t>
            </a:r>
            <a:r>
              <a:rPr lang="nl-NL"/>
              <a:t> </a:t>
            </a:r>
            <a:r>
              <a:rPr lang="nl-NL" err="1"/>
              <a:t>it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modify</a:t>
            </a:r>
            <a:r>
              <a:rPr lang="nl-NL"/>
              <a:t> </a:t>
            </a:r>
            <a:r>
              <a:rPr lang="nl-NL" err="1"/>
              <a:t>it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your</a:t>
            </a:r>
            <a:r>
              <a:rPr lang="nl-NL"/>
              <a:t> </a:t>
            </a:r>
            <a:r>
              <a:rPr lang="nl-NL" err="1"/>
              <a:t>needs</a:t>
            </a:r>
            <a:r>
              <a:rPr lang="nl-NL"/>
              <a:t>…</a:t>
            </a:r>
          </a:p>
          <a:p>
            <a:r>
              <a:rPr lang="nl-NL"/>
              <a:t>Record short </a:t>
            </a:r>
            <a:r>
              <a:rPr lang="nl-NL" err="1"/>
              <a:t>macros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find</a:t>
            </a:r>
            <a:r>
              <a:rPr lang="nl-NL"/>
              <a:t> out </a:t>
            </a:r>
            <a:r>
              <a:rPr lang="nl-NL" err="1"/>
              <a:t>how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do </a:t>
            </a:r>
            <a:r>
              <a:rPr lang="nl-NL" err="1"/>
              <a:t>things</a:t>
            </a:r>
            <a:r>
              <a:rPr lang="nl-NL"/>
              <a:t>…</a:t>
            </a:r>
          </a:p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0F969-DFF2-446F-8EF8-A4CEA1E3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36F436-F417-4D7C-BB87-F18A0FCF8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43" y="1863087"/>
            <a:ext cx="4230057" cy="1417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7C316B-1CE4-45DA-9C4F-6B99A0C21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802" y="2633477"/>
            <a:ext cx="5048955" cy="15527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C19843-2690-4A8A-BC49-92F0789EB2F1}"/>
              </a:ext>
            </a:extLst>
          </p:cNvPr>
          <p:cNvSpPr txBox="1"/>
          <p:nvPr/>
        </p:nvSpPr>
        <p:spPr>
          <a:xfrm>
            <a:off x="467543" y="4376146"/>
            <a:ext cx="772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err="1"/>
              <a:t>Good</a:t>
            </a:r>
            <a:r>
              <a:rPr lang="nl-NL"/>
              <a:t> </a:t>
            </a:r>
            <a:r>
              <a:rPr lang="nl-NL" err="1"/>
              <a:t>examples</a:t>
            </a:r>
            <a:r>
              <a:rPr lang="nl-NL"/>
              <a:t> </a:t>
            </a:r>
            <a:r>
              <a:rPr lang="nl-NL" err="1"/>
              <a:t>can</a:t>
            </a:r>
            <a:r>
              <a:rPr lang="nl-NL"/>
              <a:t> </a:t>
            </a:r>
            <a:r>
              <a:rPr lang="nl-NL" err="1"/>
              <a:t>be</a:t>
            </a:r>
            <a:r>
              <a:rPr lang="nl-NL"/>
              <a:t> found on </a:t>
            </a:r>
            <a:r>
              <a:rPr lang="nl-NL" err="1"/>
              <a:t>the</a:t>
            </a:r>
            <a:r>
              <a:rPr lang="nl-NL"/>
              <a:t> internet, </a:t>
            </a:r>
            <a:r>
              <a:rPr lang="nl-NL" err="1"/>
              <a:t>for</a:t>
            </a:r>
            <a:r>
              <a:rPr lang="nl-NL"/>
              <a:t> </a:t>
            </a:r>
            <a:r>
              <a:rPr lang="nl-NL" err="1"/>
              <a:t>example</a:t>
            </a:r>
            <a:r>
              <a:rPr lang="nl-NL"/>
              <a:t> www.excel-easy.com</a:t>
            </a:r>
          </a:p>
        </p:txBody>
      </p:sp>
    </p:spTree>
    <p:extLst>
      <p:ext uri="{BB962C8B-B14F-4D97-AF65-F5344CB8AC3E}">
        <p14:creationId xmlns:p14="http://schemas.microsoft.com/office/powerpoint/2010/main" val="4075059063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2F22A-9E94-451F-AE5C-80C7B4925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/>
              <a:t>Macros</a:t>
            </a:r>
            <a:r>
              <a:rPr lang="nl-NL" dirty="0"/>
              <a:t> are absolute..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860A8-D31D-4E6D-8FD1-B4CA40F21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Macros</a:t>
            </a:r>
            <a:r>
              <a:rPr lang="nl-NL" dirty="0"/>
              <a:t> </a:t>
            </a:r>
            <a:r>
              <a:rPr lang="nl-NL" dirty="0" err="1"/>
              <a:t>work</a:t>
            </a:r>
            <a:r>
              <a:rPr lang="nl-NL" dirty="0"/>
              <a:t> by default on absolute </a:t>
            </a:r>
            <a:r>
              <a:rPr lang="nl-NL" dirty="0" err="1"/>
              <a:t>cell</a:t>
            </a:r>
            <a:r>
              <a:rPr lang="nl-NL" dirty="0"/>
              <a:t> </a:t>
            </a:r>
            <a:r>
              <a:rPr lang="nl-NL" dirty="0" err="1"/>
              <a:t>adresses</a:t>
            </a:r>
            <a:endParaRPr lang="nl-NL" dirty="0"/>
          </a:p>
          <a:p>
            <a:r>
              <a:rPr lang="nl-NL" dirty="0"/>
              <a:t>It is </a:t>
            </a:r>
            <a:r>
              <a:rPr lang="nl-NL" dirty="0" err="1"/>
              <a:t>possible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have </a:t>
            </a:r>
            <a:r>
              <a:rPr lang="nl-NL" dirty="0" err="1"/>
              <a:t>them</a:t>
            </a:r>
            <a:r>
              <a:rPr lang="nl-NL" dirty="0"/>
              <a:t> start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activecell</a:t>
            </a:r>
            <a:r>
              <a:rPr lang="nl-NL" dirty="0"/>
              <a:t>: </a:t>
            </a: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Relative</a:t>
            </a:r>
            <a:r>
              <a:rPr lang="nl-NL" dirty="0"/>
              <a:t> </a:t>
            </a:r>
            <a:r>
              <a:rPr lang="nl-NL" dirty="0" err="1"/>
              <a:t>References</a:t>
            </a:r>
            <a:endParaRPr lang="nl-NL" dirty="0"/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ACE53-B584-4104-BC03-CF3C8F04E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F25814-A30F-4C1C-A82C-440377882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42" y="1565155"/>
            <a:ext cx="4230057" cy="141732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20A92C7-EAC1-4CBB-9039-D47523A23F8F}"/>
              </a:ext>
            </a:extLst>
          </p:cNvPr>
          <p:cNvSpPr/>
          <p:nvPr/>
        </p:nvSpPr>
        <p:spPr>
          <a:xfrm>
            <a:off x="1144310" y="2196685"/>
            <a:ext cx="1542185" cy="346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67516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C02D5-11B8-4408-BE54-2B1E69C97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Easy </a:t>
            </a:r>
            <a:r>
              <a:rPr lang="nl-NL" dirty="0" err="1"/>
              <a:t>accesible</a:t>
            </a:r>
            <a:r>
              <a:rPr lang="nl-NL" dirty="0"/>
              <a:t> </a:t>
            </a:r>
            <a:r>
              <a:rPr lang="nl-NL" dirty="0" err="1"/>
              <a:t>functions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1880F-2D7A-4F00-85D1-8858B37F2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Using </a:t>
            </a:r>
            <a:r>
              <a:rPr lang="nl-NL" dirty="0" err="1"/>
              <a:t>functions</a:t>
            </a:r>
            <a:r>
              <a:rPr lang="nl-NL" dirty="0"/>
              <a:t> </a:t>
            </a:r>
            <a:r>
              <a:rPr lang="nl-NL" dirty="0" err="1"/>
              <a:t>secures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work</a:t>
            </a:r>
            <a:r>
              <a:rPr lang="nl-NL" dirty="0"/>
              <a:t> procedures</a:t>
            </a:r>
          </a:p>
          <a:p>
            <a:r>
              <a:rPr lang="nl-NL" dirty="0" err="1"/>
              <a:t>Prevent</a:t>
            </a:r>
            <a:r>
              <a:rPr lang="nl-NL" dirty="0"/>
              <a:t> </a:t>
            </a:r>
            <a:r>
              <a:rPr lang="nl-NL" dirty="0" err="1"/>
              <a:t>typing</a:t>
            </a:r>
            <a:r>
              <a:rPr lang="nl-NL" dirty="0"/>
              <a:t> </a:t>
            </a:r>
            <a:r>
              <a:rPr lang="nl-NL" dirty="0" err="1"/>
              <a:t>errors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very</a:t>
            </a:r>
            <a:r>
              <a:rPr lang="nl-NL" dirty="0"/>
              <a:t> </a:t>
            </a:r>
            <a:r>
              <a:rPr lang="nl-NL" dirty="0" err="1"/>
              <a:t>difficult</a:t>
            </a:r>
            <a:r>
              <a:rPr lang="nl-NL" dirty="0"/>
              <a:t> </a:t>
            </a:r>
            <a:r>
              <a:rPr lang="nl-NL" dirty="0" err="1"/>
              <a:t>structures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multiple </a:t>
            </a:r>
            <a:r>
              <a:rPr lang="nl-NL" dirty="0" err="1"/>
              <a:t>if</a:t>
            </a:r>
            <a:r>
              <a:rPr lang="nl-NL" dirty="0"/>
              <a:t>/</a:t>
            </a:r>
            <a:r>
              <a:rPr lang="nl-NL" dirty="0" err="1"/>
              <a:t>thens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parenthesis</a:t>
            </a:r>
          </a:p>
          <a:p>
            <a:r>
              <a:rPr lang="nl-NL" dirty="0" err="1"/>
              <a:t>Implement</a:t>
            </a:r>
            <a:r>
              <a:rPr lang="nl-NL" dirty="0"/>
              <a:t> single source of </a:t>
            </a:r>
            <a:r>
              <a:rPr lang="nl-NL" dirty="0" err="1"/>
              <a:t>truth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regulation</a:t>
            </a:r>
            <a:endParaRPr lang="nl-NL" dirty="0"/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60FDB3-684B-4EEA-9942-6459EE383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23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1E3C6B-8D7D-4C9D-99E1-BBFEFB59D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287" y="1925138"/>
            <a:ext cx="3567609" cy="15194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677F8E-12ED-4BEA-BAE9-2D4FFB8D4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486" y="2571750"/>
            <a:ext cx="4431514" cy="15844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2F226E0-3C2C-4F08-810C-504051B3A342}"/>
              </a:ext>
            </a:extLst>
          </p:cNvPr>
          <p:cNvGrpSpPr/>
          <p:nvPr/>
        </p:nvGrpSpPr>
        <p:grpSpPr>
          <a:xfrm>
            <a:off x="736990" y="1925138"/>
            <a:ext cx="1579813" cy="2326950"/>
            <a:chOff x="335657" y="1745364"/>
            <a:chExt cx="1579813" cy="232695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C9D2786-3F32-4360-9B89-C545151BD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1248"/>
            <a:stretch/>
          </p:blipFill>
          <p:spPr>
            <a:xfrm>
              <a:off x="335657" y="1745364"/>
              <a:ext cx="989870" cy="232695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B2F2322-FB94-40DC-A406-2B9459B609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6661"/>
            <a:stretch/>
          </p:blipFill>
          <p:spPr>
            <a:xfrm>
              <a:off x="1319313" y="1745364"/>
              <a:ext cx="596157" cy="2326950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C17196B-3939-42F0-B964-60CAA560EA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650" y="3477437"/>
            <a:ext cx="3179609" cy="11939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524040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E9454-94A6-4B91-8D61-A82F2DB57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err="1"/>
              <a:t>Examples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4949A-6A1D-461A-A53D-98A4CC270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891411"/>
            <a:ext cx="8172566" cy="3780000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l-NL"/>
              <a:t>SOM-tool</a:t>
            </a:r>
          </a:p>
          <a:p>
            <a:pPr lvl="1"/>
            <a:r>
              <a:rPr lang="nl-NL"/>
              <a:t>Tool </a:t>
            </a:r>
            <a:r>
              <a:rPr lang="nl-NL" err="1"/>
              <a:t>for</a:t>
            </a:r>
            <a:r>
              <a:rPr lang="nl-NL"/>
              <a:t> </a:t>
            </a:r>
            <a:r>
              <a:rPr lang="nl-NL" err="1"/>
              <a:t>strategical</a:t>
            </a:r>
            <a:r>
              <a:rPr lang="nl-NL"/>
              <a:t> </a:t>
            </a:r>
            <a:r>
              <a:rPr lang="nl-NL" err="1"/>
              <a:t>environmental</a:t>
            </a:r>
            <a:r>
              <a:rPr lang="nl-NL"/>
              <a:t> management</a:t>
            </a:r>
          </a:p>
          <a:p>
            <a:pPr lvl="1"/>
            <a:r>
              <a:rPr lang="nl-NL"/>
              <a:t>Link issues </a:t>
            </a:r>
            <a:r>
              <a:rPr lang="nl-NL" err="1"/>
              <a:t>to</a:t>
            </a:r>
            <a:r>
              <a:rPr lang="nl-NL"/>
              <a:t> stakeholders </a:t>
            </a:r>
            <a:r>
              <a:rPr lang="nl-NL" err="1"/>
              <a:t>and</a:t>
            </a:r>
            <a:r>
              <a:rPr lang="nl-NL"/>
              <a:t> </a:t>
            </a:r>
            <a:r>
              <a:rPr lang="nl-NL" err="1"/>
              <a:t>classify</a:t>
            </a:r>
            <a:r>
              <a:rPr lang="nl-NL"/>
              <a:t> </a:t>
            </a:r>
            <a:r>
              <a:rPr lang="nl-NL" err="1"/>
              <a:t>them</a:t>
            </a:r>
            <a:endParaRPr lang="nl-NL"/>
          </a:p>
          <a:p>
            <a:pPr lvl="1"/>
            <a:r>
              <a:rPr lang="nl-NL"/>
              <a:t>Smart interface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manipulate</a:t>
            </a:r>
            <a:r>
              <a:rPr lang="nl-NL"/>
              <a:t> </a:t>
            </a:r>
            <a:r>
              <a:rPr lang="nl-NL" err="1"/>
              <a:t>and</a:t>
            </a:r>
            <a:r>
              <a:rPr lang="nl-NL"/>
              <a:t> combine data</a:t>
            </a:r>
          </a:p>
          <a:p>
            <a:r>
              <a:rPr lang="nl-NL" err="1"/>
              <a:t>Add</a:t>
            </a:r>
            <a:r>
              <a:rPr lang="nl-NL"/>
              <a:t>-in </a:t>
            </a:r>
            <a:r>
              <a:rPr lang="nl-NL" err="1"/>
              <a:t>for</a:t>
            </a:r>
            <a:r>
              <a:rPr lang="nl-NL"/>
              <a:t> </a:t>
            </a:r>
            <a:r>
              <a:rPr lang="nl-NL" err="1"/>
              <a:t>noise</a:t>
            </a:r>
            <a:r>
              <a:rPr lang="nl-NL"/>
              <a:t> </a:t>
            </a:r>
            <a:r>
              <a:rPr lang="nl-NL" err="1"/>
              <a:t>projects</a:t>
            </a:r>
            <a:endParaRPr lang="nl-NL"/>
          </a:p>
          <a:p>
            <a:pPr lvl="1"/>
            <a:r>
              <a:rPr lang="nl-NL" err="1"/>
              <a:t>Define</a:t>
            </a:r>
            <a:r>
              <a:rPr lang="nl-NL"/>
              <a:t> workflow</a:t>
            </a:r>
          </a:p>
          <a:p>
            <a:pPr lvl="1"/>
            <a:r>
              <a:rPr lang="nl-NL"/>
              <a:t>Standard </a:t>
            </a:r>
            <a:r>
              <a:rPr lang="nl-NL" err="1"/>
              <a:t>toolbox</a:t>
            </a:r>
            <a:r>
              <a:rPr lang="nl-NL"/>
              <a:t> </a:t>
            </a:r>
            <a:r>
              <a:rPr lang="nl-NL" err="1"/>
              <a:t>for</a:t>
            </a:r>
            <a:r>
              <a:rPr lang="nl-NL"/>
              <a:t> </a:t>
            </a:r>
            <a:r>
              <a:rPr lang="nl-NL" err="1"/>
              <a:t>noise-tooling</a:t>
            </a:r>
            <a:endParaRPr lang="nl-NL"/>
          </a:p>
          <a:p>
            <a:pPr lvl="1"/>
            <a:r>
              <a:rPr lang="nl-NL"/>
              <a:t>Make </a:t>
            </a:r>
            <a:r>
              <a:rPr lang="nl-NL" err="1"/>
              <a:t>legislation</a:t>
            </a:r>
            <a:r>
              <a:rPr lang="nl-NL"/>
              <a:t> </a:t>
            </a:r>
            <a:r>
              <a:rPr lang="nl-NL" err="1"/>
              <a:t>accessible</a:t>
            </a: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8DE6B-FCD4-4E21-8410-7F51E39A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24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20370B-28F7-4E89-8701-B555B3659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47689">
            <a:off x="5490524" y="556557"/>
            <a:ext cx="3392646" cy="2457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ADEBBB-5822-422A-9125-C1AC95592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6475">
            <a:off x="4436095" y="2537524"/>
            <a:ext cx="2917730" cy="20319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28779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BF8BD-8F58-43B4-8F1D-4666579C7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err="1"/>
              <a:t>Wrap</a:t>
            </a:r>
            <a:r>
              <a:rPr lang="nl-NL"/>
              <a:t> up </a:t>
            </a:r>
            <a:r>
              <a:rPr lang="nl-NL" err="1"/>
              <a:t>and</a:t>
            </a:r>
            <a:r>
              <a:rPr lang="nl-NL"/>
              <a:t> questions?</a:t>
            </a:r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2E21C9EB-2C47-4C77-AEC0-AEB28982D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1536" y="892175"/>
            <a:ext cx="7186003" cy="37798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2E0E0-2E34-40B7-8CEA-7A9ED07F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967F6E-5A77-498F-8B32-7C5B37EB025C}"/>
              </a:ext>
            </a:extLst>
          </p:cNvPr>
          <p:cNvSpPr txBox="1"/>
          <p:nvPr/>
        </p:nvSpPr>
        <p:spPr>
          <a:xfrm>
            <a:off x="897925" y="5276312"/>
            <a:ext cx="71860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err="1">
                <a:hlinkClick r:id="rId3" tooltip="http://www.schabell.org/2019/09/5-questions-everyones-asking-about-microservices-question4.html"/>
              </a:rPr>
              <a:t>This</a:t>
            </a:r>
            <a:r>
              <a:rPr lang="nl-NL" sz="900">
                <a:hlinkClick r:id="rId3" tooltip="http://www.schabell.org/2019/09/5-questions-everyones-asking-about-microservices-question4.html"/>
              </a:rPr>
              <a:t> Photo</a:t>
            </a:r>
            <a:r>
              <a:rPr lang="nl-NL" sz="900"/>
              <a:t> by </a:t>
            </a:r>
            <a:r>
              <a:rPr lang="nl-NL" sz="900" err="1"/>
              <a:t>Unknown</a:t>
            </a:r>
            <a:r>
              <a:rPr lang="nl-NL" sz="900"/>
              <a:t> Author is </a:t>
            </a:r>
            <a:r>
              <a:rPr lang="nl-NL" sz="900" err="1"/>
              <a:t>licensed</a:t>
            </a:r>
            <a:r>
              <a:rPr lang="nl-NL" sz="900"/>
              <a:t> </a:t>
            </a:r>
            <a:r>
              <a:rPr lang="nl-NL" sz="900" err="1"/>
              <a:t>under</a:t>
            </a:r>
            <a:r>
              <a:rPr lang="nl-NL" sz="900"/>
              <a:t> </a:t>
            </a:r>
            <a:r>
              <a:rPr lang="nl-NL" sz="900">
                <a:hlinkClick r:id="rId4" tooltip="https://creativecommons.org/licenses/by-nc-sa/3.0/"/>
              </a:rPr>
              <a:t>CC BY-SA-NC</a:t>
            </a:r>
            <a:endParaRPr lang="nl-NL" sz="900"/>
          </a:p>
        </p:txBody>
      </p:sp>
    </p:spTree>
    <p:extLst>
      <p:ext uri="{BB962C8B-B14F-4D97-AF65-F5344CB8AC3E}">
        <p14:creationId xmlns:p14="http://schemas.microsoft.com/office/powerpoint/2010/main" val="1038779214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97ff75f03eec8c3724c0bec16bba247d597373"/>
</p:tagLst>
</file>

<file path=ppt/theme/theme1.xml><?xml version="1.0" encoding="utf-8"?>
<a:theme xmlns:a="http://schemas.openxmlformats.org/drawingml/2006/main" name="Office Theme">
  <a:themeElements>
    <a:clrScheme name="rhdhv ppt">
      <a:dk1>
        <a:srgbClr val="00577E"/>
      </a:dk1>
      <a:lt1>
        <a:sysClr val="window" lastClr="FFFFFF"/>
      </a:lt1>
      <a:dk2>
        <a:srgbClr val="00577E"/>
      </a:dk2>
      <a:lt2>
        <a:srgbClr val="FFFFFF"/>
      </a:lt2>
      <a:accent1>
        <a:srgbClr val="A5C100"/>
      </a:accent1>
      <a:accent2>
        <a:srgbClr val="0086A8"/>
      </a:accent2>
      <a:accent3>
        <a:srgbClr val="00577E"/>
      </a:accent3>
      <a:accent4>
        <a:srgbClr val="E31F18"/>
      </a:accent4>
      <a:accent5>
        <a:srgbClr val="72971B"/>
      </a:accent5>
      <a:accent6>
        <a:srgbClr val="696868"/>
      </a:accent6>
      <a:hlink>
        <a:srgbClr val="1F497D"/>
      </a:hlink>
      <a:folHlink>
        <a:srgbClr val="1F497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577E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n Screen 16x9_Corporate.potx" id="{0E3F80FB-B837-4EA1-AE6A-453737D8AA5C}" vid="{564EAB17-A17E-428F-8044-407EB6F6A9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On Screen 16x9_Corporate</Template>
  <TotalTime>6</TotalTime>
  <Words>1054</Words>
  <Application>Microsoft Office PowerPoint</Application>
  <PresentationFormat>On-screen Show (16:9)</PresentationFormat>
  <Paragraphs>203</Paragraphs>
  <Slides>25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Aharoni</vt:lpstr>
      <vt:lpstr>Arial</vt:lpstr>
      <vt:lpstr>Calibri</vt:lpstr>
      <vt:lpstr>Gill Sans Nova Ultra Bold</vt:lpstr>
      <vt:lpstr>MentiText</vt:lpstr>
      <vt:lpstr>Wingdings</vt:lpstr>
      <vt:lpstr>Office Theme</vt:lpstr>
      <vt:lpstr>A better understanding of the possibilities of Excel</vt:lpstr>
      <vt:lpstr>Our program for today</vt:lpstr>
      <vt:lpstr>Your hosts for today</vt:lpstr>
      <vt:lpstr>Getting to know our audience…</vt:lpstr>
      <vt:lpstr>Questions ?</vt:lpstr>
      <vt:lpstr>Useful formulas</vt:lpstr>
      <vt:lpstr>Useful formulas</vt:lpstr>
      <vt:lpstr>Functies om te laten zien</vt:lpstr>
      <vt:lpstr>Text to Columns</vt:lpstr>
      <vt:lpstr>Formula Auditing</vt:lpstr>
      <vt:lpstr>Formula Auditing - Examples</vt:lpstr>
      <vt:lpstr>Data validation</vt:lpstr>
      <vt:lpstr>Data validation - Examples</vt:lpstr>
      <vt:lpstr>Data validation - Examples</vt:lpstr>
      <vt:lpstr>Pivot table</vt:lpstr>
      <vt:lpstr>Pivot table - Example</vt:lpstr>
      <vt:lpstr>What are macro’s</vt:lpstr>
      <vt:lpstr>Record your own macro</vt:lpstr>
      <vt:lpstr>Record with the Developer-tab</vt:lpstr>
      <vt:lpstr>When finished</vt:lpstr>
      <vt:lpstr>Where are macro’s stored</vt:lpstr>
      <vt:lpstr>Macros are absolute..</vt:lpstr>
      <vt:lpstr>Easy accesible functions</vt:lpstr>
      <vt:lpstr>Examples</vt:lpstr>
      <vt:lpstr>Wrap up and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BH1519-RHD-ZZ-XX-PP-Z-0001-A better understanding of the possibilities of Excel</dc:title>
  <dc:creator>Martijn Poleij, Bertus van 't Wout</dc:creator>
  <cp:lastModifiedBy>Bertus van 't Wout</cp:lastModifiedBy>
  <cp:revision>3</cp:revision>
  <cp:lastPrinted>2016-05-11T07:06:19Z</cp:lastPrinted>
  <dcterms:created xsi:type="dcterms:W3CDTF">2022-08-20T05:38:16Z</dcterms:created>
  <dcterms:modified xsi:type="dcterms:W3CDTF">2022-09-07T21:18:23Z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ignTemplate">
    <vt:lpwstr>Corporate</vt:lpwstr>
  </property>
  <property fmtid="{D5CDD505-2E9C-101B-9397-08002B2CF9AE}" pid="3" name="SecondLogo">
    <vt:lpwstr/>
  </property>
  <property fmtid="{D5CDD505-2E9C-101B-9397-08002B2CF9AE}" pid="4" name="FooterLogo">
    <vt:bool>true</vt:bool>
  </property>
  <property fmtid="{D5CDD505-2E9C-101B-9397-08002B2CF9AE}" pid="5" name="FooterSecLogo">
    <vt:bool>false</vt:bool>
  </property>
  <property fmtid="{D5CDD505-2E9C-101B-9397-08002B2CF9AE}" pid="6" name="FooterDate">
    <vt:bool>true</vt:bool>
  </property>
  <property fmtid="{D5CDD505-2E9C-101B-9397-08002B2CF9AE}" pid="7" name="FooterNumbers">
    <vt:bool>true</vt:bool>
  </property>
  <property fmtid="{D5CDD505-2E9C-101B-9397-08002B2CF9AE}" pid="8" name="FooterTitle">
    <vt:bool>true</vt:bool>
  </property>
  <property fmtid="{D5CDD505-2E9C-101B-9397-08002B2CF9AE}" pid="9" name="RHDHV Template">
    <vt:bool>true</vt:bool>
  </property>
  <property fmtid="{D5CDD505-2E9C-101B-9397-08002B2CF9AE}" pid="10" name="endorsedBrandPath">
    <vt:lpwstr/>
  </property>
  <property fmtid="{D5CDD505-2E9C-101B-9397-08002B2CF9AE}" pid="11" name="PresentationType">
    <vt:lpwstr>On Screen 16x9</vt:lpwstr>
  </property>
  <property fmtid="{D5CDD505-2E9C-101B-9397-08002B2CF9AE}" pid="12" name="Classification">
    <vt:lpwstr>Project related</vt:lpwstr>
  </property>
  <property fmtid="{D5CDD505-2E9C-101B-9397-08002B2CF9AE}" pid="13" name="Title2nd">
    <vt:lpwstr/>
  </property>
  <property fmtid="{D5CDD505-2E9C-101B-9397-08002B2CF9AE}" pid="14" name="PresentationText">
    <vt:lpwstr/>
  </property>
  <property fmtid="{D5CDD505-2E9C-101B-9397-08002B2CF9AE}" pid="15" name="Originator">
    <vt:lpwstr>RHD</vt:lpwstr>
  </property>
  <property fmtid="{D5CDD505-2E9C-101B-9397-08002B2CF9AE}" pid="16" name="Volume/Systems">
    <vt:lpwstr>ZZ</vt:lpwstr>
  </property>
  <property fmtid="{D5CDD505-2E9C-101B-9397-08002B2CF9AE}" pid="17" name="Levels/Locations">
    <vt:lpwstr>XX</vt:lpwstr>
  </property>
  <property fmtid="{D5CDD505-2E9C-101B-9397-08002B2CF9AE}" pid="18" name="Role">
    <vt:lpwstr>Z</vt:lpwstr>
  </property>
  <property fmtid="{D5CDD505-2E9C-101B-9397-08002B2CF9AE}" pid="19" name="RevisionNumber">
    <vt:lpwstr>P01.01</vt:lpwstr>
  </property>
  <property fmtid="{D5CDD505-2E9C-101B-9397-08002B2CF9AE}" pid="20" name="CDCDocNumber">
    <vt:lpwstr>0001</vt:lpwstr>
  </property>
  <property fmtid="{D5CDD505-2E9C-101B-9397-08002B2CF9AE}" pid="21" name="Status">
    <vt:lpwstr>S0/P01.01</vt:lpwstr>
  </property>
  <property fmtid="{D5CDD505-2E9C-101B-9397-08002B2CF9AE}" pid="22" name="CDCstatus">
    <vt:lpwstr>BIM</vt:lpwstr>
  </property>
  <property fmtid="{D5CDD505-2E9C-101B-9397-08002B2CF9AE}" pid="23" name="CDCcode">
    <vt:lpwstr>BH1519-RHD-ZZ-XX-PP-Z-0001</vt:lpwstr>
  </property>
  <property fmtid="{D5CDD505-2E9C-101B-9397-08002B2CF9AE}" pid="24" name="NewCDC">
    <vt:lpwstr>1</vt:lpwstr>
  </property>
  <property fmtid="{D5CDD505-2E9C-101B-9397-08002B2CF9AE}" pid="25" name="ProjectNumber">
    <vt:lpwstr>BH1519</vt:lpwstr>
  </property>
  <property fmtid="{D5CDD505-2E9C-101B-9397-08002B2CF9AE}" pid="26" name="AppVersion">
    <vt:lpwstr/>
  </property>
  <property fmtid="{D5CDD505-2E9C-101B-9397-08002B2CF9AE}" pid="27" name="Date">
    <vt:lpwstr>6 september 2022</vt:lpwstr>
  </property>
  <property fmtid="{D5CDD505-2E9C-101B-9397-08002B2CF9AE}" pid="28" name="Author">
    <vt:lpwstr>Martijn Poleij, Bertus van 't Wout</vt:lpwstr>
  </property>
</Properties>
</file>